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4" r:id="rId4"/>
    <p:sldId id="275" r:id="rId5"/>
    <p:sldId id="261" r:id="rId6"/>
    <p:sldId id="260" r:id="rId7"/>
    <p:sldId id="262" r:id="rId8"/>
    <p:sldId id="263" r:id="rId9"/>
    <p:sldId id="259" r:id="rId10"/>
    <p:sldId id="264" r:id="rId11"/>
    <p:sldId id="272" r:id="rId12"/>
    <p:sldId id="265" r:id="rId13"/>
    <p:sldId id="266" r:id="rId14"/>
    <p:sldId id="267" r:id="rId15"/>
    <p:sldId id="268" r:id="rId16"/>
    <p:sldId id="270" r:id="rId17"/>
    <p:sldId id="269" r:id="rId18"/>
    <p:sldId id="276" r:id="rId19"/>
    <p:sldId id="273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794" autoAdjust="0"/>
    <p:restoredTop sz="94660"/>
  </p:normalViewPr>
  <p:slideViewPr>
    <p:cSldViewPr>
      <p:cViewPr>
        <p:scale>
          <a:sx n="60" d="100"/>
          <a:sy n="60" d="100"/>
        </p:scale>
        <p:origin x="-148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F39E1-6A64-465E-B4B6-5A05A4294B96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EEB1F-BAF6-4B83-9584-8381C9424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EEB1F-BAF6-4B83-9584-8381C9424CE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FF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76;&#1084;&#1080;&#1085;&#1080;&#1089;&#1090;&#1088;&#1072;&#1090;&#1086;&#1088;\Desktop\&#1051;&#1054;&#1055;-&#1055;&#1055;&#1041;-2017\&#1044;&#1070;&#1055;%20&#1054;&#1043;&#1054;&#1053;&#1025;&#1050;.AVI" TargetMode="External"/><Relationship Id="rId4" Type="http://schemas.openxmlformats.org/officeDocument/2006/relationships/image" Target="../media/image6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12" Type="http://schemas.openxmlformats.org/officeDocument/2006/relationships/image" Target="../media/image80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11" Type="http://schemas.openxmlformats.org/officeDocument/2006/relationships/image" Target="../media/image79.jpeg"/><Relationship Id="rId5" Type="http://schemas.openxmlformats.org/officeDocument/2006/relationships/image" Target="../media/image73.jpeg"/><Relationship Id="rId10" Type="http://schemas.openxmlformats.org/officeDocument/2006/relationships/image" Target="../media/image78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76;&#1084;&#1080;&#1085;&#1080;&#1089;&#1090;&#1088;&#1072;&#1090;&#1086;&#1088;\Desktop\&#1051;&#1054;&#1055;-&#1055;&#1055;&#1041;-2017\&#1052;.&#1092;%20&#1055;&#1088;&#1086;&#1084;&#1077;&#1090;&#1077;&#1081;.avi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421484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0070C0"/>
                </a:solidFill>
              </a:rPr>
              <a:t>Муниципальное автономное                                                          общеобразовательное учреждение                                                                                              «Средняя общеобразовательная школа №16» </a:t>
            </a:r>
            <a:r>
              <a:rPr lang="ru-RU" sz="2200" b="1" dirty="0" smtClean="0">
                <a:solidFill>
                  <a:srgbClr val="FF0000"/>
                </a:solidFill>
              </a:rPr>
              <a:t/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/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/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МЕРОПРИЯТИЯ   </a:t>
            </a:r>
            <a:r>
              <a:rPr lang="ru-RU" sz="2200" b="1" dirty="0" smtClean="0">
                <a:solidFill>
                  <a:srgbClr val="FF0000"/>
                </a:solidFill>
              </a:rPr>
              <a:t>                                  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ПО ПОЖАРНОЙ БЕЗОПАСНОСТИ </a:t>
            </a:r>
            <a:r>
              <a:rPr lang="ru-RU" sz="3600" b="1" dirty="0" smtClean="0">
                <a:solidFill>
                  <a:srgbClr val="00B050"/>
                </a:solidFill>
              </a:rPr>
              <a:t>во время ЛОП</a:t>
            </a:r>
            <a:br>
              <a:rPr lang="ru-RU" sz="3600" b="1" dirty="0" smtClean="0">
                <a:solidFill>
                  <a:srgbClr val="00B050"/>
                </a:solidFill>
              </a:rPr>
            </a:br>
            <a:r>
              <a:rPr lang="ru-RU" sz="3600" b="1" dirty="0" smtClean="0">
                <a:solidFill>
                  <a:srgbClr val="00B050"/>
                </a:solidFill>
              </a:rPr>
              <a:t>с 31 мая по 24 июня 2017г.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4929198"/>
            <a:ext cx="7715304" cy="928694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Руководитель мероприятий по ППБ                                                                                     Шакирова Салима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Мубаракшаевна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Инструктаж по ППБ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8" name="Содержимое 7" descr="C:\Users\Администратор\Favorites\Pictures\img17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4293" y="1600200"/>
            <a:ext cx="3315414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Picture 30" descr="C:\Users\Администратор\Desktop\ППБ-лагерь2017г\Фото\Экскурсия в ПЧ\IMG_98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857364"/>
            <a:ext cx="3831652" cy="216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«Пожарные спешат туда,                                                        Где нужно справиться с бедою»                                                          </a:t>
            </a:r>
            <a:r>
              <a:rPr lang="ru-RU" sz="2800" b="1" i="1" dirty="0" smtClean="0">
                <a:solidFill>
                  <a:srgbClr val="7030A0"/>
                </a:solidFill>
              </a:rPr>
              <a:t>(экскурсия в 102 ПСЧ)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pic>
        <p:nvPicPr>
          <p:cNvPr id="1048" name="Picture 24" descr="C:\Users\Администратор\Desktop\ППБ-лагерь2017г\Фото\Экскурсия в ПЧ\фото 0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14818"/>
            <a:ext cx="1215000" cy="2160000"/>
          </a:xfrm>
          <a:prstGeom prst="rect">
            <a:avLst/>
          </a:prstGeom>
          <a:noFill/>
        </p:spPr>
      </p:pic>
      <p:pic>
        <p:nvPicPr>
          <p:cNvPr id="1049" name="Picture 25" descr="C:\Users\Администратор\Desktop\ППБ-лагерь2017г\Фото\Экскурсия в ПЧ\IMG_98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857364"/>
            <a:ext cx="2333824" cy="2160000"/>
          </a:xfrm>
          <a:prstGeom prst="rect">
            <a:avLst/>
          </a:prstGeom>
          <a:noFill/>
        </p:spPr>
      </p:pic>
      <p:pic>
        <p:nvPicPr>
          <p:cNvPr id="1050" name="Picture 26" descr="C:\Users\Администратор\Desktop\ППБ-лагерь2017г\Фото\Экскурсия в ПЧ\IMG_98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1857364"/>
            <a:ext cx="1620000" cy="2160000"/>
          </a:xfrm>
          <a:prstGeom prst="rect">
            <a:avLst/>
          </a:prstGeom>
          <a:noFill/>
        </p:spPr>
      </p:pic>
      <p:pic>
        <p:nvPicPr>
          <p:cNvPr id="1052" name="Picture 28" descr="C:\Users\Администратор\Desktop\ППБ-лагерь2017г\Фото\Экскурсия в ПЧ\IMG_98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4214818"/>
            <a:ext cx="1620000" cy="2160000"/>
          </a:xfrm>
          <a:prstGeom prst="rect">
            <a:avLst/>
          </a:prstGeom>
          <a:noFill/>
        </p:spPr>
      </p:pic>
      <p:pic>
        <p:nvPicPr>
          <p:cNvPr id="1053" name="Picture 29" descr="C:\Users\Администратор\Desktop\ППБ-лагерь2017г\Фото\Экскурсия в ПЧ\IMG_98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4" y="4214818"/>
            <a:ext cx="1620000" cy="2160000"/>
          </a:xfrm>
          <a:prstGeom prst="rect">
            <a:avLst/>
          </a:prstGeom>
          <a:noFill/>
        </p:spPr>
      </p:pic>
      <p:pic>
        <p:nvPicPr>
          <p:cNvPr id="1055" name="Picture 31" descr="C:\Users\Администратор\Desktop\ППБ-лагерь2017г\Фото\Экскурсия в ПЧ\IMG_985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4214818"/>
            <a:ext cx="2880000" cy="2160000"/>
          </a:xfrm>
          <a:prstGeom prst="rect">
            <a:avLst/>
          </a:prstGeom>
          <a:noFill/>
        </p:spPr>
      </p:pic>
      <p:pic>
        <p:nvPicPr>
          <p:cNvPr id="1056" name="Picture 32" descr="C:\Users\Администратор\Desktop\ППБ-лагерь2017г\Фото\Экскурсия в ПЧ\фото 02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14678" y="4214818"/>
            <a:ext cx="1215000" cy="21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4000" b="1" i="1" dirty="0" err="1" smtClean="0">
                <a:solidFill>
                  <a:schemeClr val="accent6">
                    <a:lumMod val="75000"/>
                  </a:schemeClr>
                </a:solidFill>
              </a:rPr>
              <a:t>Огнеборцы</a:t>
            </a: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sz="3100" b="1" i="1" dirty="0" smtClean="0">
                <a:solidFill>
                  <a:schemeClr val="accent6">
                    <a:lumMod val="75000"/>
                  </a:schemeClr>
                </a:solidFill>
              </a:rPr>
              <a:t>спортивный досуг)</a:t>
            </a:r>
            <a:endParaRPr lang="ru-RU" sz="31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223" name="Picture 7" descr="C:\Users\Администратор\Desktop\ППБ-лагерь2017г\Фото\Огнеборцы\CIMG37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643446"/>
            <a:ext cx="2400000" cy="1800000"/>
          </a:xfrm>
          <a:prstGeom prst="rect">
            <a:avLst/>
          </a:prstGeom>
          <a:noFill/>
        </p:spPr>
      </p:pic>
      <p:pic>
        <p:nvPicPr>
          <p:cNvPr id="9225" name="Picture 9" descr="C:\Users\Администратор\Desktop\ППБ-лагерь2017г\Фото\Огнеборцы\CIMG37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643446"/>
            <a:ext cx="2400000" cy="1800000"/>
          </a:xfrm>
          <a:prstGeom prst="rect">
            <a:avLst/>
          </a:prstGeom>
          <a:noFill/>
        </p:spPr>
      </p:pic>
      <p:pic>
        <p:nvPicPr>
          <p:cNvPr id="9233" name="Picture 17" descr="C:\Users\Администратор\Desktop\ППБ-лагерь2017г\Фото\Огнеборцы\CIMG37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2000" y="3571876"/>
            <a:ext cx="3840000" cy="2880000"/>
          </a:xfrm>
          <a:prstGeom prst="rect">
            <a:avLst/>
          </a:prstGeom>
          <a:noFill/>
        </p:spPr>
      </p:pic>
      <p:pic>
        <p:nvPicPr>
          <p:cNvPr id="9234" name="Picture 18" descr="C:\Users\Администратор\Desktop\ППБ-лагерь2017г\Фото\Огнеборцы\CIMG3736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357430"/>
            <a:ext cx="2400000" cy="1800000"/>
          </a:xfrm>
          <a:prstGeom prst="rect">
            <a:avLst/>
          </a:prstGeom>
          <a:noFill/>
        </p:spPr>
      </p:pic>
      <p:pic>
        <p:nvPicPr>
          <p:cNvPr id="9235" name="Picture 19" descr="C:\Users\Администратор\Desktop\ППБ-лагерь2017г\Фото\Огнеборцы\CIMG37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1571612"/>
            <a:ext cx="2400000" cy="1800000"/>
          </a:xfrm>
          <a:prstGeom prst="rect">
            <a:avLst/>
          </a:prstGeom>
          <a:noFill/>
        </p:spPr>
      </p:pic>
      <p:pic>
        <p:nvPicPr>
          <p:cNvPr id="9222" name="Picture 6" descr="C:\Users\Администратор\Desktop\ППБ-лагерь2017г\Фото\Огнеборцы\CIMG373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1571612"/>
            <a:ext cx="2400000" cy="1800000"/>
          </a:xfrm>
          <a:prstGeom prst="rect">
            <a:avLst/>
          </a:prstGeom>
          <a:noFill/>
        </p:spPr>
      </p:pic>
      <p:pic>
        <p:nvPicPr>
          <p:cNvPr id="9221" name="Picture 5" descr="C:\Users\Администратор\Desktop\ППБ-лагерь2017г\Фото\Огнеборцы\CIMG373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2066" y="1571612"/>
            <a:ext cx="2400000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C:\Users\Администратор\Desktop\ППБ-лагерь2017г\Фото\ППБ-Веселые старты\CIMG37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071810"/>
            <a:ext cx="3316444" cy="1800000"/>
          </a:xfrm>
          <a:prstGeom prst="rect">
            <a:avLst/>
          </a:prstGeom>
          <a:noFill/>
        </p:spPr>
      </p:pic>
      <p:pic>
        <p:nvPicPr>
          <p:cNvPr id="10244" name="Picture 4" descr="C:\Users\Администратор\Desktop\ППБ-лагерь2017г\Фото\ППБ-Веселые старты\CIMG375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285860"/>
            <a:ext cx="2400000" cy="180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«Мы всегда готовы взрослым</a:t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Помогать в борьбе с огнём»                                                                          </a:t>
            </a:r>
            <a:r>
              <a:rPr lang="ru-RU" sz="2400" b="1" i="1" dirty="0" smtClean="0">
                <a:solidFill>
                  <a:srgbClr val="7030A0"/>
                </a:solidFill>
              </a:rPr>
              <a:t>(команда «Крепыши» на весёлых стартах – ФОК)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pic>
        <p:nvPicPr>
          <p:cNvPr id="10243" name="Picture 3" descr="C:\Users\Администратор\Desktop\ППБ-лагерь2017г\Фото\ППБ-Веселые старты\CIMG37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285860"/>
            <a:ext cx="2400000" cy="1800000"/>
          </a:xfrm>
          <a:prstGeom prst="rect">
            <a:avLst/>
          </a:prstGeom>
          <a:noFill/>
        </p:spPr>
      </p:pic>
      <p:pic>
        <p:nvPicPr>
          <p:cNvPr id="10245" name="Picture 5" descr="C:\Users\Администратор\Desktop\ППБ-лагерь2017г\Фото\ППБ-Веселые старты\CIMG37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857760"/>
            <a:ext cx="2426717" cy="1800000"/>
          </a:xfrm>
          <a:prstGeom prst="rect">
            <a:avLst/>
          </a:prstGeom>
          <a:noFill/>
        </p:spPr>
      </p:pic>
      <p:pic>
        <p:nvPicPr>
          <p:cNvPr id="10242" name="Picture 2" descr="C:\Users\Администратор\Desktop\ППБ-лагерь2017г\Фото\ППБ-Веселые старты\CIMG37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1285860"/>
            <a:ext cx="4031355" cy="1800000"/>
          </a:xfrm>
          <a:prstGeom prst="rect">
            <a:avLst/>
          </a:prstGeom>
          <a:noFill/>
        </p:spPr>
      </p:pic>
      <p:pic>
        <p:nvPicPr>
          <p:cNvPr id="10248" name="Picture 8" descr="C:\Users\Администратор\Desktop\ППБ-лагерь2017г\Фото\ППБ-Веселые старты\CIMG37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3071810"/>
            <a:ext cx="1935000" cy="1800000"/>
          </a:xfrm>
          <a:prstGeom prst="rect">
            <a:avLst/>
          </a:prstGeom>
          <a:noFill/>
        </p:spPr>
      </p:pic>
      <p:pic>
        <p:nvPicPr>
          <p:cNvPr id="10249" name="Picture 9" descr="C:\Users\Администратор\Desktop\ППБ-лагерь2017г\Фото\ППБ-Веселые старты\CIMG375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3372" y="3071810"/>
            <a:ext cx="2151000" cy="1800000"/>
          </a:xfrm>
          <a:prstGeom prst="rect">
            <a:avLst/>
          </a:prstGeom>
          <a:noFill/>
        </p:spPr>
      </p:pic>
      <p:pic>
        <p:nvPicPr>
          <p:cNvPr id="10250" name="Picture 10" descr="C:\Users\Администратор\Desktop\ППБ-лагерь2017г\Фото\ППБ-Веселые старты\CIMG376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4" y="4857760"/>
            <a:ext cx="1947600" cy="1800000"/>
          </a:xfrm>
          <a:prstGeom prst="rect">
            <a:avLst/>
          </a:prstGeom>
          <a:noFill/>
        </p:spPr>
      </p:pic>
      <p:pic>
        <p:nvPicPr>
          <p:cNvPr id="10251" name="Picture 11" descr="C:\Users\Администратор\Desktop\ППБ-лагерь2017г\Фото\ППБ-Веселые старты\CIMG376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86512" y="3071810"/>
            <a:ext cx="2400000" cy="1800000"/>
          </a:xfrm>
          <a:prstGeom prst="rect">
            <a:avLst/>
          </a:prstGeom>
          <a:noFill/>
        </p:spPr>
      </p:pic>
      <p:pic>
        <p:nvPicPr>
          <p:cNvPr id="10252" name="Picture 12" descr="C:\Users\Администратор\Desktop\ППБ-лагерь2017г\Фото\ППБ-Веселые старты\CIMG377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28860" y="4857760"/>
            <a:ext cx="2400000" cy="1800000"/>
          </a:xfrm>
          <a:prstGeom prst="rect">
            <a:avLst/>
          </a:prstGeom>
          <a:noFill/>
        </p:spPr>
      </p:pic>
      <p:pic>
        <p:nvPicPr>
          <p:cNvPr id="10246" name="Picture 6" descr="C:\Users\Администратор\Desktop\ППБ-лагерь2017г\Фото\ППБ-Веселые старты\CIMG377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29124" y="4857760"/>
            <a:ext cx="1869000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«Если ты дома один»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(занятие-досуг)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5602" name="Picture 2" descr="C:\Users\Администратор\Desktop\ППБ-лагерь2017г\Фото\Если ты дома один\Плака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7297" y="1600200"/>
            <a:ext cx="5549407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«Огонь – надёжный товарищ,</a:t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Огонь – огромное чудовище»                                 </a:t>
            </a:r>
            <a:r>
              <a:rPr lang="ru-RU" sz="2800" b="1" i="1" dirty="0" smtClean="0">
                <a:solidFill>
                  <a:srgbClr val="C00000"/>
                </a:solidFill>
              </a:rPr>
              <a:t>(конкурс рисунков)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26626" name="Picture 2" descr="C:\Users\Администратор\Desktop\ППБ-лагерь2017г\Фото\Если ты дома один\Палитр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5308" y="1643050"/>
            <a:ext cx="3413385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Администратор\Desktop\ППБ-лагерь2017г\Рисунки ППБ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43050"/>
            <a:ext cx="2034397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Администратор\Desktop\ППБ-лагерь2017г\Рисунки ППБ\2. Чухарева Ан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357562"/>
            <a:ext cx="2201779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Администратор\Desktop\ППБ-лагерь2017г\Рисунки ППБ\3. Огнев Матве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1643050"/>
            <a:ext cx="2142924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Администратор\Desktop\ППБ-лагерь2017г\Рисунки ППБ\4. 1.Нестерова 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5072074"/>
            <a:ext cx="632426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Users\Администратор\Desktop\ППБ-лагерь2017г\Рисунки ППБ\4.2.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5072074"/>
            <a:ext cx="1291418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C:\Users\Администратор\Desktop\ППБ-лагерь2017г\Рисунки ППБ\4.3.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620" y="5072074"/>
            <a:ext cx="611618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C:\Users\Администратор\Desktop\ППБ-лагерь2017г\Рисунки ППБ\5. Еремеева Вик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43702" y="3286124"/>
            <a:ext cx="2034397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3" name="Picture 9" descr="C:\Users\Администратор\Desktop\ППБ-лагерь2017г\Рисунки ППБ\6. 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628" y="5072074"/>
            <a:ext cx="2097321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«Не доглядишь оком – заплатишь боком»                             </a:t>
            </a:r>
            <a:r>
              <a:rPr lang="ru-RU" sz="2800" b="1" i="1" dirty="0" smtClean="0">
                <a:solidFill>
                  <a:srgbClr val="002060"/>
                </a:solidFill>
              </a:rPr>
              <a:t>(конкурс 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кроссвордистов</a:t>
            </a:r>
            <a:r>
              <a:rPr lang="ru-RU" sz="2800" b="1" i="1" dirty="0" smtClean="0">
                <a:solidFill>
                  <a:srgbClr val="002060"/>
                </a:solidFill>
              </a:rPr>
              <a:t>) 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Администратор\Desktop\ППБ-лагерь2017г\Рисунки ППБ\img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214686"/>
            <a:ext cx="1364601" cy="2520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pic>
        <p:nvPicPr>
          <p:cNvPr id="1027" name="Picture 3" descr="C:\Users\Администратор\Desktop\ППБ-лагерь2017г\Рисунки ППБ\img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6381" y="3214686"/>
            <a:ext cx="1531238" cy="2520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028" name="Picture 4" descr="C:\Users\Администратор\Desktop\ППБ-лагерь2017г\Рисунки ППБ\img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214686"/>
            <a:ext cx="1393618" cy="2520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029" name="Picture 5" descr="C:\Users\Администратор\Desktop\ППБ-лагерь2017г\Фото\Отзывы\CIMG37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1714488"/>
            <a:ext cx="2258823" cy="144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30" name="Picture 6" descr="C:\Users\Администратор\Desktop\ППБ-лагерь2017г\Фото\Отзывы\CIMG37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1714488"/>
            <a:ext cx="1982788" cy="144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31" name="Picture 7" descr="C:\Users\Администратор\Desktop\ППБ-лагерь2017г\Фото\Отзывы\CIMG379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1714488"/>
            <a:ext cx="1886880" cy="144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32" name="Picture 8" descr="C:\Users\Администратор\Desktop\ППБ-лагерь2017г\Фото\Отзывы\CIMG379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3214686"/>
            <a:ext cx="1857388" cy="144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33" name="Picture 9" descr="C:\Users\Администратор\Desktop\ППБ-лагерь2017г\Фото\Отзывы\CIMG380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1714488"/>
            <a:ext cx="1927609" cy="144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34" name="Picture 10" descr="C:\Users\Администратор\Desktop\ППБ-лагерь2017г\Фото\Отзывы\CIMG379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6578" y="3214686"/>
            <a:ext cx="1920000" cy="144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Дружина юных пожарных «ОГОНЁК» 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6" name="ДЮП ОГОНЁК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429388" y="5072074"/>
            <a:ext cx="1547802" cy="1147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3" name="Picture 5" descr="C:\Users\Администратор\Desktop\ППБ-лагерь2017г\Фото\Если ты дома один\ДЮП Огоне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9511" y="1357298"/>
            <a:ext cx="4884979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 vol="10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</a:rPr>
              <a:t>Отзывы  о мероприятиях  по  ППБ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Администратор\Desktop\ППБ-лагерь2017г\Фото\Отзывы\img1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4071942"/>
            <a:ext cx="1753043" cy="252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1" name="Picture 3" descr="C:\Users\Администратор\Desktop\ППБ-лагерь2017г\Фото\Отзывы\img1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285860"/>
            <a:ext cx="1741279" cy="252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2" name="Picture 4" descr="C:\Users\Администратор\Desktop\ППБ-лагерь2017г\Фото\Отзывы\img1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214422"/>
            <a:ext cx="1792429" cy="252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3" name="Picture 5" descr="C:\Users\Администратор\Desktop\ППБ-лагерь2017г\Фото\Отзывы\img1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4895" y="1285860"/>
            <a:ext cx="1994211" cy="252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4" name="Picture 6" descr="C:\Users\Администратор\Desktop\ППБ-лагерь2017г\Фото\Отзывы\img1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4071942"/>
            <a:ext cx="1800000" cy="2500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5" name="Picture 7" descr="C:\Users\Администратор\Desktop\ППБ-лагерь2017г\Фото\Отзывы\img19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14" y="4071942"/>
            <a:ext cx="1785950" cy="252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6" name="Picture 8" descr="C:\Users\Администратор\Desktop\ППБ-лагерь2017г\Фото\Отзывы\CIMG380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00232" y="3071810"/>
            <a:ext cx="867038" cy="936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7" name="Picture 9" descr="C:\Users\Администратор\Desktop\ППБ-лагерь2017г\Фото\Отзывы\CIMG380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72396" y="1357298"/>
            <a:ext cx="1071570" cy="108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8" name="Picture 10" descr="C:\Users\Администратор\Desktop\ППБ-лагерь2017г\Фото\Отзывы\CIMG380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488" y="4429132"/>
            <a:ext cx="1038870" cy="756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9" name="Picture 11" descr="C:\Users\Администратор\Desktop\ППБ-лагерь2017г\Фото\Отзывы\CIMG380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00892" y="5500702"/>
            <a:ext cx="1357322" cy="576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60" name="Picture 12" descr="C:\Users\Администратор\Desktop\ППБ-лагерь2017г\Фото\Отзывы\CIMG3808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71736" y="1285860"/>
            <a:ext cx="1037406" cy="108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«Помни каждый гражданин,</a:t>
            </a:r>
            <a:br>
              <a:rPr lang="ru-RU" sz="3200" b="1" i="1" dirty="0" smtClean="0">
                <a:solidFill>
                  <a:srgbClr val="0070C0"/>
                </a:solidFill>
              </a:rPr>
            </a:br>
            <a:r>
              <a:rPr lang="ru-RU" sz="3200" b="1" i="1" dirty="0" smtClean="0">
                <a:solidFill>
                  <a:srgbClr val="0070C0"/>
                </a:solidFill>
              </a:rPr>
              <a:t>Знай любой ребёнок»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/>
              <a:t>Если же большой огонь,</a:t>
            </a:r>
          </a:p>
          <a:p>
            <a:pPr algn="ctr">
              <a:buNone/>
            </a:pPr>
            <a:r>
              <a:rPr lang="ru-RU" b="1" dirty="0" smtClean="0"/>
              <a:t>Дымом всё объято,</a:t>
            </a:r>
          </a:p>
          <a:p>
            <a:pPr algn="ctr">
              <a:buNone/>
            </a:pPr>
            <a:r>
              <a:rPr lang="ru-RU" b="1" dirty="0" smtClean="0"/>
              <a:t>Выбегать из дома вон</a:t>
            </a:r>
          </a:p>
          <a:p>
            <a:pPr algn="ctr">
              <a:buNone/>
            </a:pPr>
            <a:r>
              <a:rPr lang="ru-RU" b="1" dirty="0" smtClean="0"/>
              <a:t>Надо всем ребятам.</a:t>
            </a:r>
          </a:p>
          <a:p>
            <a:pPr algn="ctr">
              <a:buNone/>
            </a:pPr>
            <a:r>
              <a:rPr lang="ru-RU" b="1" dirty="0" smtClean="0"/>
              <a:t>И на помощь поскорей</a:t>
            </a:r>
          </a:p>
          <a:p>
            <a:pPr algn="ctr">
              <a:buNone/>
            </a:pPr>
            <a:r>
              <a:rPr lang="ru-RU" b="1" dirty="0" smtClean="0"/>
              <a:t>Ты зови, зови людей.</a:t>
            </a:r>
          </a:p>
          <a:p>
            <a:pPr algn="ctr">
              <a:buNone/>
            </a:pPr>
            <a:r>
              <a:rPr lang="ru-RU" b="1" dirty="0" smtClean="0"/>
              <a:t>Если близко телефон</a:t>
            </a:r>
          </a:p>
          <a:p>
            <a:pPr algn="ctr">
              <a:buNone/>
            </a:pPr>
            <a:r>
              <a:rPr lang="ru-RU" b="1" dirty="0" smtClean="0"/>
              <a:t>И тебе доступен он,</a:t>
            </a:r>
          </a:p>
          <a:p>
            <a:pPr algn="ctr">
              <a:buNone/>
            </a:pPr>
            <a:r>
              <a:rPr lang="ru-RU" sz="3800" b="1" dirty="0" smtClean="0">
                <a:solidFill>
                  <a:srgbClr val="0070C0"/>
                </a:solidFill>
              </a:rPr>
              <a:t>Нужно «01» набрать</a:t>
            </a:r>
          </a:p>
          <a:p>
            <a:pPr algn="ctr">
              <a:buNone/>
            </a:pPr>
            <a:r>
              <a:rPr lang="ru-RU" sz="3800" b="1" dirty="0" smtClean="0">
                <a:solidFill>
                  <a:srgbClr val="0070C0"/>
                </a:solidFill>
              </a:rPr>
              <a:t>И быстрей пожарных звать!</a:t>
            </a:r>
          </a:p>
          <a:p>
            <a:pPr algn="ctr">
              <a:buNone/>
            </a:pPr>
            <a:endParaRPr lang="ru-RU" b="1" dirty="0"/>
          </a:p>
        </p:txBody>
      </p:sp>
      <p:pic>
        <p:nvPicPr>
          <p:cNvPr id="3074" name="Picture 2" descr="C:\Users\Администратор\Desktop\ППБ-лагерь2017г\Фото\Отзывы\CIMG37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14488"/>
            <a:ext cx="1858776" cy="180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75" name="Picture 3" descr="C:\Users\Администратор\Desktop\ППБ-лагерь2017г\Фото\Отзывы\CIMG3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857496"/>
            <a:ext cx="2400000" cy="180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Цель и задачи программы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1. Сохранение жизни и здоровья детей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2. Создание необходимых условий                         для обеспечения                                             непрерывного воспитательного процесса                                                   в области пожарной безопасности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3. Создание у детей стереотипов </a:t>
            </a:r>
            <a:br>
              <a:rPr lang="ru-RU" sz="3200" dirty="0" smtClean="0"/>
            </a:br>
            <a:r>
              <a:rPr lang="ru-RU" sz="3200" dirty="0" smtClean="0"/>
              <a:t>безопасного обращения со спичками и </a:t>
            </a:r>
            <a:br>
              <a:rPr lang="ru-RU" sz="3200" dirty="0" smtClean="0"/>
            </a:br>
            <a:r>
              <a:rPr lang="ru-RU" sz="3200" dirty="0" smtClean="0"/>
              <a:t>действий при возникновении пожаров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Большое спасибо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dirty="0" smtClean="0"/>
              <a:t>102 ПСЧ</a:t>
            </a:r>
            <a:r>
              <a:rPr lang="en-US" dirty="0" smtClean="0"/>
              <a:t> </a:t>
            </a:r>
            <a:r>
              <a:rPr lang="ru-RU" dirty="0" smtClean="0"/>
              <a:t>за познавательную экскурсию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Начальнику караула 102 ПСЧ                          Стрекалову Константину Николаевичу                          за справедливое судейство на пожарных учениях</a:t>
            </a:r>
            <a:r>
              <a:rPr lang="en-US" dirty="0" smtClean="0"/>
              <a:t> </a:t>
            </a:r>
            <a:r>
              <a:rPr lang="ru-RU" dirty="0" smtClean="0"/>
              <a:t>«</a:t>
            </a:r>
            <a:r>
              <a:rPr lang="ru-RU" dirty="0" err="1" smtClean="0"/>
              <a:t>Огнеборцы</a:t>
            </a:r>
            <a:r>
              <a:rPr lang="ru-RU" dirty="0" smtClean="0"/>
              <a:t>»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Воспитанникам ЛОП за активное участие                  в мероприятиях по ППБ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Педагогам за сотрудничество</a:t>
            </a:r>
          </a:p>
          <a:p>
            <a:pPr>
              <a:buFont typeface="Arial" charset="0"/>
              <a:buChar char="•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5456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Ожидаемый результат</a:t>
            </a:r>
            <a:r>
              <a:rPr lang="ru-RU" sz="2800" b="1" dirty="0" smtClean="0">
                <a:solidFill>
                  <a:srgbClr val="00B050"/>
                </a:solidFill>
              </a:rPr>
              <a:t/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/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2800" dirty="0" smtClean="0"/>
              <a:t>1.  Совершенствование профилактической работы по пожарной безопасности в школе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2. Формирование навыков                                               правильного поведения детей</a:t>
            </a:r>
            <a:br>
              <a:rPr lang="ru-RU" sz="2800" dirty="0" smtClean="0"/>
            </a:b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00B050"/>
                </a:solidFill>
              </a:rPr>
              <a:t/>
            </a:r>
            <a:br>
              <a:rPr lang="ru-RU" sz="3200" b="1" dirty="0" smtClean="0">
                <a:solidFill>
                  <a:srgbClr val="00B050"/>
                </a:solidFill>
              </a:rPr>
            </a:br>
            <a:endParaRPr lang="ru-RU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План  мероприятий  по  ППБ 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Администратор\Desktop\ППБ-лагерь2017г\Рисунки ППБ\img1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3777" y="1357298"/>
            <a:ext cx="3176446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Администратор\Desktop\ППБ-лагерь2017г\Фото\Организация изучения правил ППБ с воспитанниками ЛОП. Инструктаж\11 отря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500174"/>
            <a:ext cx="2006666" cy="2520000"/>
          </a:xfrm>
          <a:prstGeom prst="rect">
            <a:avLst/>
          </a:prstGeom>
          <a:noFill/>
        </p:spPr>
      </p:pic>
      <p:pic>
        <p:nvPicPr>
          <p:cNvPr id="5123" name="Picture 3" descr="C:\Users\Администратор\Desktop\ППБ-лагерь2017г\Фото\Организация изучения правил ППБ с воспитанниками ЛОП. Инструктаж\CIMG37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500174"/>
            <a:ext cx="3786214" cy="252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         «Человек ПОБЕДИЛ природу»</a:t>
            </a:r>
            <a:br>
              <a:rPr lang="ru-RU" sz="3600" b="1" i="1" dirty="0" smtClean="0">
                <a:solidFill>
                  <a:srgbClr val="0070C0"/>
                </a:solidFill>
              </a:rPr>
            </a:br>
            <a:r>
              <a:rPr lang="ru-RU" sz="3200" b="1" i="1" dirty="0" smtClean="0">
                <a:solidFill>
                  <a:srgbClr val="0070C0"/>
                </a:solidFill>
              </a:rPr>
              <a:t> (беседа )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Users\Администратор\Desktop\ППБ-лагерь2017г\Фото\Организация изучения правил ППБ с воспитанниками ЛОП. Инструктаж\CIMG3720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000504"/>
            <a:ext cx="3966002" cy="2500330"/>
          </a:xfrm>
          <a:prstGeom prst="rect">
            <a:avLst/>
          </a:prstGeom>
          <a:noFill/>
        </p:spPr>
      </p:pic>
      <p:pic>
        <p:nvPicPr>
          <p:cNvPr id="13" name="Picture 7" descr="C:\Users\Администратор\Desktop\ППБ-лагерь2017г\Фото\Организация изучения правил ППБ с воспитанниками ЛОП. Инструктаж\Салима Мубаракшаевна Шакиров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4000504"/>
            <a:ext cx="1823054" cy="2520000"/>
          </a:xfrm>
          <a:prstGeom prst="rect">
            <a:avLst/>
          </a:prstGeom>
          <a:noFill/>
        </p:spPr>
      </p:pic>
      <p:pic>
        <p:nvPicPr>
          <p:cNvPr id="5128" name="Picture 8" descr="C:\Users\Администратор\Desktop\ППБ-лагерь2017г\Фото\Организация изучения правил ППБ с воспитанниками ЛОП. Инструктаж\CIMG37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1500174"/>
            <a:ext cx="3500462" cy="2520000"/>
          </a:xfrm>
          <a:prstGeom prst="rect">
            <a:avLst/>
          </a:prstGeom>
          <a:noFill/>
        </p:spPr>
      </p:pic>
      <p:pic>
        <p:nvPicPr>
          <p:cNvPr id="5129" name="Picture 9" descr="C:\Users\Администратор\Desktop\ППБ-лагерь2017г\Фото\Организация изучения правил ППБ с воспитанниками ЛОП. Инструктаж\CIMG371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4000504"/>
            <a:ext cx="3835418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«Огонь Прометея»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sz="3100" b="1" i="1" dirty="0" smtClean="0">
                <a:solidFill>
                  <a:srgbClr val="FF0000"/>
                </a:solidFill>
              </a:rPr>
              <a:t>(просмотр мультфильма)</a:t>
            </a:r>
            <a:endParaRPr lang="ru-RU" sz="3100" b="1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Администратор\Desktop\ППБ-лагерь2017г\Фото\Организация изучения правил ППБ с воспитанниками ЛОП. Инструктаж\Огонь Промете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928802"/>
            <a:ext cx="4504125" cy="28800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М.ф Прометей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58016" y="5000636"/>
            <a:ext cx="1080000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10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«Осторожность – мать безопасности»</a:t>
            </a:r>
            <a:br>
              <a:rPr lang="ru-RU" sz="3200" b="1" i="1" dirty="0" smtClean="0">
                <a:solidFill>
                  <a:srgbClr val="0070C0"/>
                </a:solidFill>
              </a:rPr>
            </a:br>
            <a:r>
              <a:rPr lang="ru-RU" sz="3200" b="1" i="1" dirty="0" smtClean="0">
                <a:solidFill>
                  <a:srgbClr val="0070C0"/>
                </a:solidFill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</a:rPr>
              <a:t>(советы  от  ДЮП)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Администратор\Desktop\ППБ-лагерь2017г\Фото\Организация изучения правил ППБ с воспитанниками ЛОП. Инструктаж\ДЮП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1" y="1500174"/>
            <a:ext cx="6872057" cy="39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Users\Администратор\Desktop\ППБ-лагерь2017г\Рисунки ППБ\img1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572140"/>
            <a:ext cx="2520000" cy="933777"/>
          </a:xfrm>
          <a:prstGeom prst="rect">
            <a:avLst/>
          </a:prstGeom>
          <a:noFill/>
        </p:spPr>
      </p:pic>
      <p:pic>
        <p:nvPicPr>
          <p:cNvPr id="3075" name="Picture 3" descr="C:\Users\Администратор\Desktop\ППБ-лагерь2017г\Рисунки ППБ\img1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2000" y="5572140"/>
            <a:ext cx="2520000" cy="928693"/>
          </a:xfrm>
          <a:prstGeom prst="rect">
            <a:avLst/>
          </a:prstGeom>
          <a:noFill/>
        </p:spPr>
      </p:pic>
      <p:pic>
        <p:nvPicPr>
          <p:cNvPr id="3077" name="Picture 5" descr="C:\Users\Администратор\Desktop\ППБ-лагерь2017г\Рисунки ППБ\img1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5572140"/>
            <a:ext cx="2520000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</a:rPr>
              <a:t>«С огнём не шути»                                                    </a:t>
            </a:r>
            <a:r>
              <a:rPr lang="ru-RU" sz="2800" b="1" i="1" dirty="0" smtClean="0">
                <a:solidFill>
                  <a:srgbClr val="00B050"/>
                </a:solidFill>
              </a:rPr>
              <a:t>(конкурс  загадок) 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pic>
        <p:nvPicPr>
          <p:cNvPr id="7170" name="Picture 2" descr="C:\Users\Администратор\Desktop\ППБ-лагерь2017г\Фото\Организация изучения правил ППБ с воспитанниками ЛОП. Инструктаж\CIMG37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786190"/>
            <a:ext cx="3360000" cy="2520000"/>
          </a:xfrm>
          <a:prstGeom prst="rect">
            <a:avLst/>
          </a:prstGeom>
          <a:noFill/>
        </p:spPr>
      </p:pic>
      <p:pic>
        <p:nvPicPr>
          <p:cNvPr id="7171" name="Picture 3" descr="C:\Users\Администратор\Desktop\ППБ-лагерь2017г\Фото\Организация изучения правил ППБ с воспитанниками ЛОП. Инструктаж\CIMG37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285860"/>
            <a:ext cx="2360400" cy="2520000"/>
          </a:xfrm>
          <a:prstGeom prst="rect">
            <a:avLst/>
          </a:prstGeom>
          <a:noFill/>
        </p:spPr>
      </p:pic>
      <p:pic>
        <p:nvPicPr>
          <p:cNvPr id="7172" name="Picture 4" descr="C:\Users\Администратор\Desktop\ППБ-лагерь2017г\Фото\Организация изучения правил ППБ с воспитанниками ЛОП. Инструктаж\CIMG37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85860"/>
            <a:ext cx="2497419" cy="2520000"/>
          </a:xfrm>
          <a:prstGeom prst="rect">
            <a:avLst/>
          </a:prstGeom>
          <a:noFill/>
        </p:spPr>
      </p:pic>
      <p:pic>
        <p:nvPicPr>
          <p:cNvPr id="7173" name="Picture 5" descr="C:\Users\Администратор\Desktop\ППБ-лагерь2017г\Фото\Организация изучения правил ППБ с воспитанниками ЛОП. Инструктаж\Ответы на вопрос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3786190"/>
            <a:ext cx="2336356" cy="2520000"/>
          </a:xfrm>
          <a:prstGeom prst="rect">
            <a:avLst/>
          </a:prstGeom>
          <a:noFill/>
        </p:spPr>
      </p:pic>
      <p:pic>
        <p:nvPicPr>
          <p:cNvPr id="8" name="Picture 2" descr="C:\Users\Администратор\Desktop\ППБ-лагерь2017г\Фото\Организация изучения правил ППБ с воспитанниками ЛОП. Инструктаж\CIMG37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3786190"/>
            <a:ext cx="2833707" cy="2520000"/>
          </a:xfrm>
          <a:prstGeom prst="rect">
            <a:avLst/>
          </a:prstGeom>
          <a:noFill/>
        </p:spPr>
      </p:pic>
      <p:pic>
        <p:nvPicPr>
          <p:cNvPr id="2050" name="Picture 2" descr="C:\Users\Администратор\Desktop\ППБ-лагерь2017г\Рисунки ППБ\img18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1428736"/>
            <a:ext cx="1500198" cy="2160000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ППБ-лагерь2017г\Рисунки ППБ\img18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1428736"/>
            <a:ext cx="1500198" cy="21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42876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«Не бойся, но опасайся»                                        </a:t>
            </a:r>
            <a:r>
              <a:rPr lang="ru-RU" sz="2800" b="1" i="1" dirty="0" smtClean="0">
                <a:solidFill>
                  <a:srgbClr val="FF0000"/>
                </a:solidFill>
              </a:rPr>
              <a:t>(правила противопожарной безопасности)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Администратор\Desktop\ППБ-лагерь2017г\Фото\Организация изучения правил ППБ с воспитанниками ЛОП. Инструктаж\Запомни!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5683" y="1643050"/>
            <a:ext cx="5412634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</TotalTime>
  <Words>211</Words>
  <Application>Microsoft Office PowerPoint</Application>
  <PresentationFormat>Экран (4:3)</PresentationFormat>
  <Paragraphs>36</Paragraphs>
  <Slides>20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Муниципальное автономное                                                          общеобразовательное учреждение                                                                                              «Средняя общеобразовательная школа №16»    МЕРОПРИЯТИЯ                                      ПО ПОЖАРНОЙ БЕЗОПАСНОСТИ во время ЛОП с 31 мая по 24 июня 2017г. </vt:lpstr>
      <vt:lpstr>  Цель и задачи программы  1. Сохранение жизни и здоровья детей  2. Создание необходимых условий                         для обеспечения                                             непрерывного воспитательного процесса                                                   в области пожарной безопасности  3. Создание у детей стереотипов  безопасного обращения со спичками и  действий при возникновении пожаров   </vt:lpstr>
      <vt:lpstr>Ожидаемый результат  1.  Совершенствование профилактической работы по пожарной безопасности в школе  2. Формирование навыков                                               правильного поведения детей   </vt:lpstr>
      <vt:lpstr>План  мероприятий  по  ППБ </vt:lpstr>
      <vt:lpstr>         «Человек ПОБЕДИЛ природу»  (беседа )</vt:lpstr>
      <vt:lpstr>«Огонь Прометея» (просмотр мультфильма)</vt:lpstr>
      <vt:lpstr>«Осторожность – мать безопасности»  (советы  от  ДЮП)</vt:lpstr>
      <vt:lpstr>«С огнём не шути»                                                    (конкурс  загадок) </vt:lpstr>
      <vt:lpstr>«Не бойся, но опасайся»                                        (правила противопожарной безопасности)</vt:lpstr>
      <vt:lpstr>Инструктаж по ППБ</vt:lpstr>
      <vt:lpstr>«Пожарные спешат туда,                                                        Где нужно справиться с бедою»                                                          (экскурсия в 102 ПСЧ)</vt:lpstr>
      <vt:lpstr>«Огнеборцы» (спортивный досуг)</vt:lpstr>
      <vt:lpstr>«Мы всегда готовы взрослым Помогать в борьбе с огнём»                                                                          (команда «Крепыши» на весёлых стартах – ФОК)</vt:lpstr>
      <vt:lpstr>«Если ты дома один» (занятие-досуг)</vt:lpstr>
      <vt:lpstr>«Огонь – надёжный товарищ, Огонь – огромное чудовище»                                 (конкурс рисунков)</vt:lpstr>
      <vt:lpstr>«Не доглядишь оком – заплатишь боком»                             (конкурс  кроссвордистов) </vt:lpstr>
      <vt:lpstr>Дружина юных пожарных «ОГОНЁК» </vt:lpstr>
      <vt:lpstr>Отзывы  о мероприятиях  по  ППБ</vt:lpstr>
      <vt:lpstr>«Помни каждый гражданин, Знай любой ребёнок»</vt:lpstr>
      <vt:lpstr>Большое спасибо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МЕРОПРИЯТИЯ                                     ПО ПОЖАРНОЙ БЕЗОПАСНОСТИ во время ЛОП с 31 мая по 24 июня 2017г. </dc:title>
  <dc:creator>Администратор</dc:creator>
  <cp:lastModifiedBy>Администратор</cp:lastModifiedBy>
  <cp:revision>90</cp:revision>
  <dcterms:created xsi:type="dcterms:W3CDTF">2017-06-17T12:55:04Z</dcterms:created>
  <dcterms:modified xsi:type="dcterms:W3CDTF">2017-06-21T11:26:45Z</dcterms:modified>
</cp:coreProperties>
</file>