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77" r:id="rId3"/>
    <p:sldId id="278" r:id="rId4"/>
    <p:sldId id="282" r:id="rId5"/>
    <p:sldId id="279" r:id="rId6"/>
    <p:sldId id="283" r:id="rId7"/>
    <p:sldId id="284" r:id="rId8"/>
    <p:sldId id="285" r:id="rId9"/>
    <p:sldId id="287" r:id="rId10"/>
    <p:sldId id="288" r:id="rId11"/>
    <p:sldId id="289" r:id="rId12"/>
    <p:sldId id="290" r:id="rId13"/>
    <p:sldId id="291" r:id="rId14"/>
    <p:sldId id="292" r:id="rId15"/>
    <p:sldId id="286" r:id="rId1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FF8"/>
    <a:srgbClr val="41B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5581" autoAdjust="0"/>
  </p:normalViewPr>
  <p:slideViewPr>
    <p:cSldViewPr>
      <p:cViewPr varScale="1">
        <p:scale>
          <a:sx n="106" d="100"/>
          <a:sy n="106" d="100"/>
        </p:scale>
        <p:origin x="65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C00E-9BAC-4F9D-8754-9157D41EF5A9}" type="datetimeFigureOut">
              <a:rPr lang="ru-RU" smtClean="0"/>
              <a:t>13.08.2025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A0A2A-4ADF-4D2C-BBC0-799FA0099A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95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0A2A-4ADF-4D2C-BBC0-799FA0099A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074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aseline="30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0A2A-4ADF-4D2C-BBC0-799FA0099A65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571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aseline="30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0A2A-4ADF-4D2C-BBC0-799FA0099A65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674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aseline="30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0A2A-4ADF-4D2C-BBC0-799FA0099A65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444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aseline="30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0A2A-4ADF-4D2C-BBC0-799FA0099A65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91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0A2A-4ADF-4D2C-BBC0-799FA0099A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90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1200" baseline="30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0A2A-4ADF-4D2C-BBC0-799FA0099A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255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aseline="30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0A2A-4ADF-4D2C-BBC0-799FA0099A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161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aseline="30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0A2A-4ADF-4D2C-BBC0-799FA0099A6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5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aseline="30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0A2A-4ADF-4D2C-BBC0-799FA0099A6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863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aseline="30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0A2A-4ADF-4D2C-BBC0-799FA0099A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328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aseline="30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0A2A-4ADF-4D2C-BBC0-799FA0099A6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998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aseline="30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0A2A-4ADF-4D2C-BBC0-799FA0099A65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380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62" y="0"/>
            <a:ext cx="2793365" cy="906144"/>
          </a:xfrm>
          <a:custGeom>
            <a:avLst/>
            <a:gdLst/>
            <a:ahLst/>
            <a:cxnLst/>
            <a:rect l="l" t="t" r="r" b="b"/>
            <a:pathLst>
              <a:path w="2793365" h="906144">
                <a:moveTo>
                  <a:pt x="2792836" y="0"/>
                </a:moveTo>
                <a:lnTo>
                  <a:pt x="0" y="0"/>
                </a:lnTo>
                <a:lnTo>
                  <a:pt x="0" y="905932"/>
                </a:lnTo>
                <a:lnTo>
                  <a:pt x="2792836" y="905932"/>
                </a:lnTo>
                <a:lnTo>
                  <a:pt x="2792836" y="0"/>
                </a:lnTo>
                <a:close/>
              </a:path>
            </a:pathLst>
          </a:custGeom>
          <a:solidFill>
            <a:srgbClr val="6710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2785532" y="1"/>
            <a:ext cx="9406890" cy="906144"/>
          </a:xfrm>
          <a:custGeom>
            <a:avLst/>
            <a:gdLst/>
            <a:ahLst/>
            <a:cxnLst/>
            <a:rect l="l" t="t" r="r" b="b"/>
            <a:pathLst>
              <a:path w="9406890" h="906144">
                <a:moveTo>
                  <a:pt x="9406465" y="0"/>
                </a:moveTo>
                <a:lnTo>
                  <a:pt x="0" y="0"/>
                </a:lnTo>
                <a:lnTo>
                  <a:pt x="0" y="905931"/>
                </a:lnTo>
                <a:lnTo>
                  <a:pt x="9406465" y="905931"/>
                </a:lnTo>
                <a:lnTo>
                  <a:pt x="9406465" y="0"/>
                </a:lnTo>
                <a:close/>
              </a:path>
            </a:pathLst>
          </a:custGeom>
          <a:solidFill>
            <a:srgbClr val="A91A3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4523" y="150822"/>
            <a:ext cx="624543" cy="67691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68706" y="2788449"/>
            <a:ext cx="2176779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mail_11@66.rospotrebnadzor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818206" y="429181"/>
            <a:ext cx="850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0"/>
              </a:lnSpc>
            </a:pPr>
            <a:r>
              <a:rPr sz="1200" spc="-150" dirty="0">
                <a:solidFill>
                  <a:srgbClr val="E7E6E6"/>
                </a:solidFill>
                <a:latin typeface="Verdana"/>
                <a:cs typeface="Verdana"/>
              </a:rPr>
              <a:t>1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98635" y="6412"/>
            <a:ext cx="2793365" cy="6858000"/>
          </a:xfrm>
          <a:custGeom>
            <a:avLst/>
            <a:gdLst/>
            <a:ahLst/>
            <a:cxnLst/>
            <a:rect l="l" t="t" r="r" b="b"/>
            <a:pathLst>
              <a:path w="2793365" h="6858000">
                <a:moveTo>
                  <a:pt x="2792836" y="0"/>
                </a:moveTo>
                <a:lnTo>
                  <a:pt x="0" y="0"/>
                </a:lnTo>
                <a:lnTo>
                  <a:pt x="0" y="6857998"/>
                </a:lnTo>
                <a:lnTo>
                  <a:pt x="2792836" y="6857998"/>
                </a:lnTo>
                <a:lnTo>
                  <a:pt x="2792836" y="0"/>
                </a:lnTo>
                <a:close/>
              </a:path>
            </a:pathLst>
          </a:custGeom>
          <a:solidFill>
            <a:srgbClr val="1CAFF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600200" y="1447800"/>
            <a:ext cx="676916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  <a:latin typeface="Verdana"/>
                <a:cs typeface="Verdana"/>
              </a:rPr>
              <a:t>Профилактика паразитарных заболеваний в детских организованных коллективах</a:t>
            </a:r>
            <a:endParaRPr b="1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437" cy="8983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9200" y="148132"/>
            <a:ext cx="5012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Федеральное бюджетное </a:t>
            </a:r>
            <a:b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учреждение здравоохранения </a:t>
            </a:r>
            <a:b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 smtClean="0">
                <a:solidFill>
                  <a:srgbClr val="1CAFF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«Центр гигиены и эпидемиологии в Свердловской области»</a:t>
            </a:r>
            <a:endParaRPr lang="ru-RU" sz="1200" dirty="0">
              <a:solidFill>
                <a:srgbClr val="1CAFF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81" y="2362200"/>
            <a:ext cx="4692619" cy="3985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" y="6172200"/>
            <a:ext cx="12192000" cy="692212"/>
          </a:xfrm>
          <a:custGeom>
            <a:avLst/>
            <a:gdLst/>
            <a:ahLst/>
            <a:cxnLst/>
            <a:rect l="l" t="t" r="r" b="b"/>
            <a:pathLst>
              <a:path w="2793365" h="6858000">
                <a:moveTo>
                  <a:pt x="2792836" y="0"/>
                </a:moveTo>
                <a:lnTo>
                  <a:pt x="0" y="0"/>
                </a:lnTo>
                <a:lnTo>
                  <a:pt x="0" y="6857998"/>
                </a:lnTo>
                <a:lnTo>
                  <a:pt x="2792836" y="6857998"/>
                </a:lnTo>
                <a:lnTo>
                  <a:pt x="2792836" y="0"/>
                </a:lnTo>
                <a:close/>
              </a:path>
            </a:pathLst>
          </a:custGeom>
          <a:solidFill>
            <a:srgbClr val="1CAFF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437" cy="8983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9200" y="148132"/>
            <a:ext cx="5012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Федеральное бюджетное </a:t>
            </a:r>
            <a:b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учреждение здравоохранения </a:t>
            </a:r>
            <a:b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 smtClean="0">
                <a:solidFill>
                  <a:srgbClr val="1CAFF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«Центр гигиены и эпидемиологии в Свердловской области»</a:t>
            </a:r>
            <a:endParaRPr lang="ru-RU" sz="1200" dirty="0">
              <a:solidFill>
                <a:srgbClr val="1CAFF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2514600"/>
            <a:ext cx="71628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endParaRPr lang="ru-RU" sz="1600" dirty="0" smtClean="0"/>
          </a:p>
          <a:p>
            <a:pPr fontAlgn="base"/>
            <a:endParaRPr lang="ru-RU" sz="1600" baseline="30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41211" y="898334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Обследование персонала и детей образовательных организаций</a:t>
            </a:r>
            <a:endParaRPr lang="ru-RU" sz="16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716419"/>
              </p:ext>
            </p:extLst>
          </p:nvPr>
        </p:nvGraphicFramePr>
        <p:xfrm>
          <a:off x="762002" y="1588130"/>
          <a:ext cx="10667998" cy="4187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2844">
                  <a:extLst>
                    <a:ext uri="{9D8B030D-6E8A-4147-A177-3AD203B41FA5}">
                      <a16:colId xmlns:a16="http://schemas.microsoft.com/office/drawing/2014/main" val="1261084549"/>
                    </a:ext>
                  </a:extLst>
                </a:gridCol>
                <a:gridCol w="3152634">
                  <a:extLst>
                    <a:ext uri="{9D8B030D-6E8A-4147-A177-3AD203B41FA5}">
                      <a16:colId xmlns:a16="http://schemas.microsoft.com/office/drawing/2014/main" val="1969459253"/>
                    </a:ext>
                  </a:extLst>
                </a:gridCol>
                <a:gridCol w="2683722">
                  <a:extLst>
                    <a:ext uri="{9D8B030D-6E8A-4147-A177-3AD203B41FA5}">
                      <a16:colId xmlns:a16="http://schemas.microsoft.com/office/drawing/2014/main" val="1939229554"/>
                    </a:ext>
                  </a:extLst>
                </a:gridCol>
                <a:gridCol w="1828798">
                  <a:extLst>
                    <a:ext uri="{9D8B030D-6E8A-4147-A177-3AD203B41FA5}">
                      <a16:colId xmlns:a16="http://schemas.microsoft.com/office/drawing/2014/main" val="389900695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Контингенты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Материал и 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Кратность профилактических</a:t>
                      </a:r>
                      <a:r>
                        <a:rPr lang="ru-RU" baseline="0" dirty="0" smtClean="0"/>
                        <a:t> исследований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597824"/>
                  </a:ext>
                </a:extLst>
              </a:tr>
              <a:tr h="438075">
                <a:tc gridSpan="4">
                  <a:txBody>
                    <a:bodyPr/>
                    <a:lstStyle/>
                    <a:p>
                      <a:pPr algn="ctr"/>
                      <a:r>
                        <a:rPr lang="ru-RU" b="1" u="sng" dirty="0" smtClean="0"/>
                        <a:t>Обследованию на </a:t>
                      </a:r>
                      <a:r>
                        <a:rPr lang="ru-RU" b="1" u="sng" dirty="0" err="1" smtClean="0"/>
                        <a:t>лямблиоз</a:t>
                      </a:r>
                      <a:r>
                        <a:rPr lang="ru-RU" b="1" u="sng" baseline="0" dirty="0" smtClean="0"/>
                        <a:t> и </a:t>
                      </a:r>
                      <a:r>
                        <a:rPr lang="ru-RU" b="1" u="sng" baseline="0" dirty="0" err="1" smtClean="0"/>
                        <a:t>бластоцистоз</a:t>
                      </a:r>
                      <a:r>
                        <a:rPr lang="ru-RU" b="1" u="sng" baseline="0" dirty="0" smtClean="0"/>
                        <a:t> подлежат:</a:t>
                      </a:r>
                      <a:endParaRPr lang="ru-RU" b="1" u="sn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246757"/>
                  </a:ext>
                </a:extLst>
              </a:tr>
              <a:tr h="438075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Дети и персонал</a:t>
                      </a:r>
                      <a:r>
                        <a:rPr lang="ru-RU" baseline="0" dirty="0" smtClean="0"/>
                        <a:t> организованных детских коллективов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dirty="0" smtClean="0"/>
                        <a:t>При приеме в организацию и</a:t>
                      </a:r>
                      <a:r>
                        <a:rPr lang="ru-RU" baseline="0" dirty="0" smtClean="0"/>
                        <a:t> далее при плановых профилактических осмотрах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baseline="0" dirty="0" smtClean="0"/>
                        <a:t>При поступлении на работу и при плановых профилактических осмотрах (исследование фекалий)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раз в год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 раз в год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Цисты и </a:t>
                      </a:r>
                      <a:r>
                        <a:rPr lang="ru-RU" dirty="0" err="1" smtClean="0"/>
                        <a:t>ооцисты</a:t>
                      </a:r>
                      <a:r>
                        <a:rPr lang="ru-RU" dirty="0" smtClean="0"/>
                        <a:t> простейших</a:t>
                      </a:r>
                      <a:r>
                        <a:rPr lang="ru-RU" baseline="30000" dirty="0" smtClean="0"/>
                        <a:t> 5</a:t>
                      </a:r>
                      <a:endParaRPr lang="ru-RU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33795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1733" y="6122823"/>
            <a:ext cx="2539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aseline="30000" dirty="0" smtClean="0"/>
              <a:t>_____________</a:t>
            </a:r>
          </a:p>
          <a:p>
            <a:r>
              <a:rPr lang="ru-RU" baseline="30000" dirty="0" smtClean="0"/>
              <a:t>5. Пункт 3360 </a:t>
            </a:r>
            <a:r>
              <a:rPr lang="ru-RU" baseline="30000" dirty="0" err="1" smtClean="0"/>
              <a:t>СаНПиН</a:t>
            </a:r>
            <a:r>
              <a:rPr lang="ru-RU" baseline="30000" dirty="0" smtClean="0"/>
              <a:t> 3.3686-21</a:t>
            </a:r>
            <a:endParaRPr lang="ru-RU" baseline="30000" dirty="0"/>
          </a:p>
        </p:txBody>
      </p:sp>
    </p:spTree>
    <p:extLst>
      <p:ext uri="{BB962C8B-B14F-4D97-AF65-F5344CB8AC3E}">
        <p14:creationId xmlns:p14="http://schemas.microsoft.com/office/powerpoint/2010/main" val="403132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" y="6172200"/>
            <a:ext cx="12192000" cy="692212"/>
          </a:xfrm>
          <a:custGeom>
            <a:avLst/>
            <a:gdLst/>
            <a:ahLst/>
            <a:cxnLst/>
            <a:rect l="l" t="t" r="r" b="b"/>
            <a:pathLst>
              <a:path w="2793365" h="6858000">
                <a:moveTo>
                  <a:pt x="2792836" y="0"/>
                </a:moveTo>
                <a:lnTo>
                  <a:pt x="0" y="0"/>
                </a:lnTo>
                <a:lnTo>
                  <a:pt x="0" y="6857998"/>
                </a:lnTo>
                <a:lnTo>
                  <a:pt x="2792836" y="6857998"/>
                </a:lnTo>
                <a:lnTo>
                  <a:pt x="2792836" y="0"/>
                </a:lnTo>
                <a:close/>
              </a:path>
            </a:pathLst>
          </a:custGeom>
          <a:solidFill>
            <a:srgbClr val="1CAFF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437" cy="8983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9200" y="148132"/>
            <a:ext cx="5012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Федеральное бюджетное </a:t>
            </a:r>
            <a:b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учреждение здравоохранения </a:t>
            </a:r>
            <a:b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 smtClean="0">
                <a:solidFill>
                  <a:srgbClr val="1CAFF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«Центр гигиены и эпидемиологии в Свердловской области»</a:t>
            </a:r>
            <a:endParaRPr lang="ru-RU" sz="1200" dirty="0">
              <a:solidFill>
                <a:srgbClr val="1CAFF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1211" y="898334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Санитарно-паразитологические исследования объектов внешней среды в </a:t>
            </a:r>
            <a:r>
              <a:rPr lang="ru-RU" sz="1600" b="1" u="sng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дошкольных образовательных </a:t>
            </a:r>
            <a:r>
              <a:rPr lang="ru-RU" sz="16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организациях</a:t>
            </a:r>
            <a:endParaRPr lang="ru-RU" sz="16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791276"/>
            <a:ext cx="6934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С</a:t>
            </a:r>
            <a:r>
              <a:rPr lang="ru-RU" dirty="0" smtClean="0"/>
              <a:t>мывы (пыли) с поверхностей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Исследования почвы на игровых площадках, около входа и вокруг помещений, вдоль забора, у веранд, в домиках, вокруг наружных санузлов, песок в песочницах (с кратностью не реже 1 раз в квартал)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Смывы с пищеблока: с разделочных столов и досок для готовой пищи, овощей, с дверных ручек, рук персонала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Смывы в столовых: с посуды, клеенок, скатертей и столов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Смывы в игровых уголках: с игрушек, мебели, ковров и дорожек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Смывы в спальнях: постельное белье, с пола, батарей, подоконников, штор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Смывы в туалетных комнатах: ручки дверей, кранов, наружные поверхности горшков, стульчаков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Овощи на пищеблоке и в овощехранилище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7772400" y="3298770"/>
            <a:ext cx="1295400" cy="1066800"/>
          </a:xfrm>
          <a:prstGeom prst="rightArrow">
            <a:avLst/>
          </a:prstGeom>
          <a:solidFill>
            <a:srgbClr val="1CA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448800" y="2991604"/>
            <a:ext cx="2133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Жизнеспособные яйца гельминтов, цисты патогенных кишечных простейших, </a:t>
            </a:r>
            <a:r>
              <a:rPr lang="ru-RU" dirty="0" err="1" smtClean="0"/>
              <a:t>ооцисты</a:t>
            </a:r>
            <a:r>
              <a:rPr lang="ru-RU" dirty="0" smtClean="0"/>
              <a:t> </a:t>
            </a:r>
            <a:r>
              <a:rPr lang="ru-RU" dirty="0" err="1" smtClean="0"/>
              <a:t>криптоспоридий</a:t>
            </a:r>
            <a:r>
              <a:rPr lang="ru-RU" dirty="0" smtClean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99161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" y="6172200"/>
            <a:ext cx="12192000" cy="692212"/>
          </a:xfrm>
          <a:custGeom>
            <a:avLst/>
            <a:gdLst/>
            <a:ahLst/>
            <a:cxnLst/>
            <a:rect l="l" t="t" r="r" b="b"/>
            <a:pathLst>
              <a:path w="2793365" h="6858000">
                <a:moveTo>
                  <a:pt x="2792836" y="0"/>
                </a:moveTo>
                <a:lnTo>
                  <a:pt x="0" y="0"/>
                </a:lnTo>
                <a:lnTo>
                  <a:pt x="0" y="6857998"/>
                </a:lnTo>
                <a:lnTo>
                  <a:pt x="2792836" y="6857998"/>
                </a:lnTo>
                <a:lnTo>
                  <a:pt x="2792836" y="0"/>
                </a:lnTo>
                <a:close/>
              </a:path>
            </a:pathLst>
          </a:custGeom>
          <a:solidFill>
            <a:srgbClr val="1CAFF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437" cy="8983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9200" y="148132"/>
            <a:ext cx="5012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Федеральное бюджетное </a:t>
            </a:r>
            <a:b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учреждение здравоохранения </a:t>
            </a:r>
            <a:b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 smtClean="0">
                <a:solidFill>
                  <a:srgbClr val="1CAFF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«Центр гигиены и эпидемиологии в Свердловской области»</a:t>
            </a:r>
            <a:endParaRPr lang="ru-RU" sz="1200" dirty="0">
              <a:solidFill>
                <a:srgbClr val="1CAFF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1211" y="898334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Санитарно-паразитологические исследования объектов внешней среды в </a:t>
            </a:r>
            <a:r>
              <a:rPr lang="ru-RU" sz="1600" b="1" u="sng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общеобразовательных</a:t>
            </a:r>
            <a:r>
              <a:rPr lang="ru-RU" sz="16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организациях</a:t>
            </a:r>
            <a:endParaRPr lang="ru-RU" sz="16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067234"/>
            <a:ext cx="693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Смывы на пищеблоках: с разделочных столов и досок для готовой пищи, овощей, с дверных ручек, рук персонала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Смывы в столовых: с посуды, клеенок, скатертей, столов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u="sng" dirty="0" smtClean="0"/>
              <a:t>Смывы в начальных классах: мебель, парты, с батарей, подоконников, штор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u="sng" dirty="0" smtClean="0"/>
              <a:t>Смывы в туалетных комнатах: ручки дверей, кранов, наружные поверхности стульчаков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Почва на игровых площадках, около входа и вокруг помещений, вдоль забора </a:t>
            </a:r>
            <a:r>
              <a:rPr lang="ru-RU" baseline="30000" dirty="0" smtClean="0"/>
              <a:t>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7772400" y="2991604"/>
            <a:ext cx="1295400" cy="1066800"/>
          </a:xfrm>
          <a:prstGeom prst="rightArrow">
            <a:avLst/>
          </a:prstGeom>
          <a:solidFill>
            <a:srgbClr val="1CA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454055" y="2782248"/>
            <a:ext cx="2133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Жизнеспособные яйца гельминтов, цисты патогенных кишечных простейших, </a:t>
            </a:r>
            <a:r>
              <a:rPr lang="ru-RU" dirty="0" err="1" smtClean="0"/>
              <a:t>ооцисты</a:t>
            </a:r>
            <a:r>
              <a:rPr lang="ru-RU" dirty="0" smtClean="0"/>
              <a:t> </a:t>
            </a:r>
            <a:r>
              <a:rPr lang="ru-RU" dirty="0" err="1" smtClean="0"/>
              <a:t>криптоспоридий</a:t>
            </a:r>
            <a:endParaRPr lang="ru-RU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04800" y="6172200"/>
            <a:ext cx="2903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aseline="30000" dirty="0" smtClean="0"/>
              <a:t>____________</a:t>
            </a:r>
          </a:p>
          <a:p>
            <a:r>
              <a:rPr lang="ru-RU" baseline="30000" dirty="0" smtClean="0"/>
              <a:t>6. Приложение 36 СанПиН 3.3686-21 </a:t>
            </a:r>
            <a:endParaRPr lang="ru-RU" baseline="30000" dirty="0"/>
          </a:p>
        </p:txBody>
      </p:sp>
    </p:spTree>
    <p:extLst>
      <p:ext uri="{BB962C8B-B14F-4D97-AF65-F5344CB8AC3E}">
        <p14:creationId xmlns:p14="http://schemas.microsoft.com/office/powerpoint/2010/main" val="276350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" y="6172200"/>
            <a:ext cx="12192000" cy="692212"/>
          </a:xfrm>
          <a:custGeom>
            <a:avLst/>
            <a:gdLst/>
            <a:ahLst/>
            <a:cxnLst/>
            <a:rect l="l" t="t" r="r" b="b"/>
            <a:pathLst>
              <a:path w="2793365" h="6858000">
                <a:moveTo>
                  <a:pt x="2792836" y="0"/>
                </a:moveTo>
                <a:lnTo>
                  <a:pt x="0" y="0"/>
                </a:lnTo>
                <a:lnTo>
                  <a:pt x="0" y="6857998"/>
                </a:lnTo>
                <a:lnTo>
                  <a:pt x="2792836" y="6857998"/>
                </a:lnTo>
                <a:lnTo>
                  <a:pt x="2792836" y="0"/>
                </a:lnTo>
                <a:close/>
              </a:path>
            </a:pathLst>
          </a:custGeom>
          <a:solidFill>
            <a:srgbClr val="1CAFF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437" cy="8983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9200" y="148132"/>
            <a:ext cx="5012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Федеральное бюджетное </a:t>
            </a:r>
            <a:b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учреждение здравоохранения </a:t>
            </a:r>
            <a:b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 smtClean="0">
                <a:solidFill>
                  <a:srgbClr val="1CAFF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«Центр гигиены и эпидемиологии в Свердловской области»</a:t>
            </a:r>
            <a:endParaRPr lang="ru-RU" sz="1200" dirty="0">
              <a:solidFill>
                <a:srgbClr val="1CAFF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1" y="1143000"/>
            <a:ext cx="1143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Забор проб биологического материала для исследования на </a:t>
            </a:r>
            <a:r>
              <a:rPr lang="ru-RU" dirty="0" err="1" smtClean="0"/>
              <a:t>паразитозы</a:t>
            </a:r>
            <a:r>
              <a:rPr lang="ru-RU" dirty="0" smtClean="0"/>
              <a:t> проводят </a:t>
            </a:r>
            <a:r>
              <a:rPr lang="ru-RU" b="1" dirty="0" smtClean="0"/>
              <a:t>медицинские работники</a:t>
            </a:r>
            <a:r>
              <a:rPr lang="ru-RU" dirty="0" smtClean="0"/>
              <a:t> медицинских организаций, организаций, осуществляющих образовательную деятельность , организаций для детей сирот и детей, оставшихся без попечения родителей и иных организаций. </a:t>
            </a:r>
            <a:r>
              <a:rPr lang="ru-RU" baseline="30000" dirty="0" smtClean="0"/>
              <a:t>7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6169572"/>
            <a:ext cx="2539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aseline="30000" dirty="0" smtClean="0"/>
              <a:t>_________</a:t>
            </a:r>
          </a:p>
          <a:p>
            <a:r>
              <a:rPr lang="ru-RU" baseline="30000" dirty="0" smtClean="0"/>
              <a:t>7. Пункт 3264 </a:t>
            </a:r>
            <a:r>
              <a:rPr lang="ru-RU" baseline="30000" dirty="0" err="1" smtClean="0"/>
              <a:t>СаНПиН</a:t>
            </a:r>
            <a:r>
              <a:rPr lang="ru-RU" baseline="30000" dirty="0" smtClean="0"/>
              <a:t> 3.3686-21</a:t>
            </a:r>
            <a:endParaRPr lang="ru-RU" baseline="30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096813"/>
            <a:ext cx="4038600" cy="4038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96813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5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" y="6172200"/>
            <a:ext cx="12192000" cy="692212"/>
          </a:xfrm>
          <a:custGeom>
            <a:avLst/>
            <a:gdLst/>
            <a:ahLst/>
            <a:cxnLst/>
            <a:rect l="l" t="t" r="r" b="b"/>
            <a:pathLst>
              <a:path w="2793365" h="6858000">
                <a:moveTo>
                  <a:pt x="2792836" y="0"/>
                </a:moveTo>
                <a:lnTo>
                  <a:pt x="0" y="0"/>
                </a:lnTo>
                <a:lnTo>
                  <a:pt x="0" y="6857998"/>
                </a:lnTo>
                <a:lnTo>
                  <a:pt x="2792836" y="6857998"/>
                </a:lnTo>
                <a:lnTo>
                  <a:pt x="2792836" y="0"/>
                </a:lnTo>
                <a:close/>
              </a:path>
            </a:pathLst>
          </a:custGeom>
          <a:solidFill>
            <a:srgbClr val="1CAFF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437" cy="8983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9200" y="148132"/>
            <a:ext cx="5012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Федеральное бюджетное </a:t>
            </a:r>
            <a:b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учреждение здравоохранения </a:t>
            </a:r>
            <a:b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 smtClean="0">
                <a:solidFill>
                  <a:srgbClr val="1CAFF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«Центр гигиены и эпидемиологии в Свердловской области»</a:t>
            </a:r>
            <a:endParaRPr lang="ru-RU" sz="1200" dirty="0">
              <a:solidFill>
                <a:srgbClr val="1CAFF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942595"/>
            <a:ext cx="10286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</a:t>
            </a:r>
            <a:r>
              <a:rPr lang="ru-RU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ероприятия по гигиеническому воспитанию и обучению населения</a:t>
            </a:r>
            <a:endParaRPr lang="ru-RU" b="1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42900" y="1349806"/>
            <a:ext cx="11506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/>
              <a:t>Профессиональная гигиеническая подготовка и аттестация </a:t>
            </a:r>
            <a:r>
              <a:rPr lang="ru-RU" b="1" dirty="0" smtClean="0"/>
              <a:t>обязательна</a:t>
            </a:r>
            <a:r>
              <a:rPr lang="ru-RU" dirty="0" smtClean="0"/>
              <a:t>, </a:t>
            </a:r>
            <a:r>
              <a:rPr lang="ru-RU" dirty="0"/>
              <a:t>проводится при приеме на работу и в дальнейшем с периодичностью</a:t>
            </a:r>
            <a:r>
              <a:rPr lang="ru-RU" dirty="0" smtClean="0"/>
              <a:t>:</a:t>
            </a:r>
          </a:p>
          <a:p>
            <a:pPr fontAlgn="base"/>
            <a:endParaRPr lang="ru-RU" dirty="0"/>
          </a:p>
          <a:p>
            <a:pPr marL="285750" indent="-285750" fontAlgn="base">
              <a:buFontTx/>
              <a:buChar char="-"/>
            </a:pPr>
            <a:r>
              <a:rPr lang="ru-RU" dirty="0" smtClean="0"/>
              <a:t>для </a:t>
            </a:r>
            <a:r>
              <a:rPr lang="ru-RU" dirty="0"/>
              <a:t>должностных лиц и работников организаций, деятельность которых связана с производством, хранением, транспортировкой и </a:t>
            </a:r>
            <a:r>
              <a:rPr lang="ru-RU" dirty="0" smtClean="0"/>
              <a:t>реализацией </a:t>
            </a:r>
            <a:r>
              <a:rPr lang="ru-RU" dirty="0"/>
              <a:t>детского питания, питания дошкольников, - </a:t>
            </a:r>
            <a:r>
              <a:rPr lang="ru-RU" b="1" dirty="0"/>
              <a:t>ежегодно</a:t>
            </a:r>
            <a:r>
              <a:rPr lang="ru-RU" dirty="0"/>
              <a:t>, исходя из того, что данный контингент работников является наиболее вероятным источником риска для здоровья населения</a:t>
            </a:r>
            <a:r>
              <a:rPr lang="ru-RU" dirty="0" smtClean="0"/>
              <a:t>;</a:t>
            </a:r>
          </a:p>
          <a:p>
            <a:pPr fontAlgn="base"/>
            <a:endParaRPr lang="ru-RU" dirty="0"/>
          </a:p>
          <a:p>
            <a:pPr marL="285750" indent="-285750" fontAlgn="base">
              <a:buFontTx/>
              <a:buChar char="-"/>
            </a:pPr>
            <a:r>
              <a:rPr lang="ru-RU" dirty="0" smtClean="0"/>
              <a:t>для </a:t>
            </a:r>
            <a:r>
              <a:rPr lang="ru-RU" dirty="0"/>
              <a:t>остальных категорий работников - </a:t>
            </a:r>
            <a:r>
              <a:rPr lang="ru-RU" b="1" dirty="0"/>
              <a:t>1 раз в 2 года</a:t>
            </a:r>
            <a:r>
              <a:rPr lang="ru-RU" dirty="0" smtClean="0"/>
              <a:t>.</a:t>
            </a:r>
          </a:p>
          <a:p>
            <a:pPr marL="285750" indent="-285750" fontAlgn="base">
              <a:buFontTx/>
              <a:buChar char="-"/>
            </a:pPr>
            <a:endParaRPr lang="ru-RU" dirty="0" smtClean="0"/>
          </a:p>
          <a:p>
            <a:pPr fontAlgn="base"/>
            <a:r>
              <a:rPr lang="ru-RU" dirty="0"/>
              <a:t>Аттестация указанных выше категорий должностных лиц и работников организаций по результатам профессиональной гигиенической подготовки проводится </a:t>
            </a:r>
            <a:r>
              <a:rPr lang="ru-RU" b="1" dirty="0"/>
              <a:t>в центрах государственного </a:t>
            </a:r>
            <a:r>
              <a:rPr lang="ru-RU" b="1" dirty="0" err="1"/>
              <a:t>санитарно</a:t>
            </a:r>
            <a:r>
              <a:rPr lang="ru-RU" b="1" dirty="0"/>
              <a:t> - эпидемиологического надзора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/>
              <a:t>форме </a:t>
            </a:r>
            <a:r>
              <a:rPr lang="ru-RU" dirty="0" smtClean="0"/>
              <a:t>тестового </a:t>
            </a:r>
            <a:r>
              <a:rPr lang="ru-RU" dirty="0"/>
              <a:t>контроля</a:t>
            </a:r>
            <a:r>
              <a:rPr lang="ru-RU" dirty="0" smtClean="0"/>
              <a:t>.</a:t>
            </a:r>
          </a:p>
          <a:p>
            <a:pPr fontAlgn="base"/>
            <a:endParaRPr lang="ru-RU" dirty="0"/>
          </a:p>
          <a:p>
            <a:pPr fontAlgn="base"/>
            <a:r>
              <a:rPr lang="ru-RU" dirty="0"/>
              <a:t>Аттестация проводится после прохождения профессиональной гигиенической подготовки, которой предшествует прохождение медицинских осмотров и внесение их результатов в личную медицинскую книжку</a:t>
            </a:r>
            <a:r>
              <a:rPr lang="ru-RU" dirty="0" smtClean="0"/>
              <a:t>.</a:t>
            </a:r>
            <a:r>
              <a:rPr lang="ru-RU" baseline="30000" dirty="0" smtClean="0"/>
              <a:t> 8</a:t>
            </a:r>
            <a:endParaRPr lang="ru-RU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183735"/>
            <a:ext cx="3478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aseline="30000" dirty="0" smtClean="0"/>
              <a:t>_______________</a:t>
            </a:r>
          </a:p>
          <a:p>
            <a:r>
              <a:rPr lang="ru-RU" baseline="30000" dirty="0" smtClean="0"/>
              <a:t>8. Приказ Минздрава РФ от 29.06.2000 №229 </a:t>
            </a:r>
            <a:endParaRPr lang="ru-RU" baseline="30000" dirty="0"/>
          </a:p>
        </p:txBody>
      </p:sp>
    </p:spTree>
    <p:extLst>
      <p:ext uri="{BB962C8B-B14F-4D97-AF65-F5344CB8AC3E}">
        <p14:creationId xmlns:p14="http://schemas.microsoft.com/office/powerpoint/2010/main" val="28427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" y="6172200"/>
            <a:ext cx="12192000" cy="692212"/>
          </a:xfrm>
          <a:custGeom>
            <a:avLst/>
            <a:gdLst/>
            <a:ahLst/>
            <a:cxnLst/>
            <a:rect l="l" t="t" r="r" b="b"/>
            <a:pathLst>
              <a:path w="2793365" h="6858000">
                <a:moveTo>
                  <a:pt x="2792836" y="0"/>
                </a:moveTo>
                <a:lnTo>
                  <a:pt x="0" y="0"/>
                </a:lnTo>
                <a:lnTo>
                  <a:pt x="0" y="6857998"/>
                </a:lnTo>
                <a:lnTo>
                  <a:pt x="2792836" y="6857998"/>
                </a:lnTo>
                <a:lnTo>
                  <a:pt x="2792836" y="0"/>
                </a:lnTo>
                <a:close/>
              </a:path>
            </a:pathLst>
          </a:custGeom>
          <a:solidFill>
            <a:srgbClr val="1CAFF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437" cy="8983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9200" y="148132"/>
            <a:ext cx="5012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Федеральное бюджетное </a:t>
            </a:r>
            <a:b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учреждение здравоохранения </a:t>
            </a:r>
            <a:b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 smtClean="0">
                <a:solidFill>
                  <a:srgbClr val="1CAFF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«Центр гигиены и эпидемиологии в Свердловской области»</a:t>
            </a:r>
            <a:endParaRPr lang="ru-RU" sz="1200" dirty="0">
              <a:solidFill>
                <a:srgbClr val="1CAFF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371600"/>
            <a:ext cx="10515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За качественным проведением лабораторных исследований, гигиеническим обучением сотрудников – обращайтесь в Первоуральский филиал ФБУЗ «ЦГиЭ в Свердловской области» по предварительной письменной заявке на электронную почту </a:t>
            </a:r>
            <a:r>
              <a:rPr lang="en-US" dirty="0" smtClean="0">
                <a:hlinkClick r:id="rId4"/>
              </a:rPr>
              <a:t>mail_11@66.rospotrebnadzor.ru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ru-RU" dirty="0" smtClean="0"/>
              <a:t>г. Первоуральск, ул. Вайнера 4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Тел. 8-3439-24-87-06 (по вопросам обследования персонала и детей организованных детских коллективов, исследований объектов внешней среды в образовательных организациях)</a:t>
            </a:r>
          </a:p>
          <a:p>
            <a:pPr algn="just"/>
            <a:r>
              <a:rPr lang="ru-RU" dirty="0" smtClean="0"/>
              <a:t>8-3439-24-53-96 (по вопросам профессионального гигиенического обучения и аттестации персонала образовательных учреждений)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Режим работы:</a:t>
            </a:r>
          </a:p>
          <a:p>
            <a:pPr algn="just"/>
            <a:r>
              <a:rPr lang="ru-RU" dirty="0" smtClean="0"/>
              <a:t>Пн-пт с 8:00-16:20</a:t>
            </a:r>
          </a:p>
          <a:p>
            <a:pPr algn="just"/>
            <a:r>
              <a:rPr lang="ru-RU" dirty="0" smtClean="0"/>
              <a:t>Обед с 12:00 до 13:00</a:t>
            </a:r>
          </a:p>
          <a:p>
            <a:pPr algn="just"/>
            <a:r>
              <a:rPr lang="ru-RU" dirty="0" smtClean="0"/>
              <a:t>Сб и вс – выходные дни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29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" y="6172200"/>
            <a:ext cx="12192000" cy="692212"/>
          </a:xfrm>
          <a:custGeom>
            <a:avLst/>
            <a:gdLst/>
            <a:ahLst/>
            <a:cxnLst/>
            <a:rect l="l" t="t" r="r" b="b"/>
            <a:pathLst>
              <a:path w="2793365" h="6858000">
                <a:moveTo>
                  <a:pt x="2792836" y="0"/>
                </a:moveTo>
                <a:lnTo>
                  <a:pt x="0" y="0"/>
                </a:lnTo>
                <a:lnTo>
                  <a:pt x="0" y="6857998"/>
                </a:lnTo>
                <a:lnTo>
                  <a:pt x="2792836" y="6857998"/>
                </a:lnTo>
                <a:lnTo>
                  <a:pt x="2792836" y="0"/>
                </a:lnTo>
                <a:close/>
              </a:path>
            </a:pathLst>
          </a:custGeom>
          <a:solidFill>
            <a:srgbClr val="1CAFF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5791200" y="1846240"/>
            <a:ext cx="5714999" cy="32393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dirty="0" smtClean="0">
                <a:solidFill>
                  <a:schemeClr val="tx1"/>
                </a:solidFill>
                <a:latin typeface="Verdana"/>
                <a:cs typeface="Verdana"/>
              </a:rPr>
              <a:t>В 2024 году на территории Свердловской области в структуре заболеваемости протозоозами на долю бластоцитоза приходится 67,2%, лямблиоза – 31,7%.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dirty="0" smtClean="0">
                <a:solidFill>
                  <a:schemeClr val="tx1"/>
                </a:solidFill>
                <a:latin typeface="Verdana"/>
                <a:cs typeface="Verdana"/>
              </a:rPr>
              <a:t>В структуре гельминтозов на территории Свердловской области в 2024 году лидирующее место занимает энтеробиоз.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dirty="0" smtClean="0">
                <a:solidFill>
                  <a:schemeClr val="tx1"/>
                </a:solidFill>
                <a:latin typeface="Verdana"/>
                <a:cs typeface="Verdana"/>
              </a:rPr>
              <a:t>На высоком уровне – более 30%, ежегодно остается показатель пораженности образовательных организации энтеробиозом. По итогам 2024 года пораженность </a:t>
            </a:r>
            <a:r>
              <a:rPr lang="ru-RU" sz="1600" b="1" dirty="0" smtClean="0">
                <a:solidFill>
                  <a:schemeClr val="tx1"/>
                </a:solidFill>
                <a:latin typeface="Verdana"/>
                <a:cs typeface="Verdana"/>
              </a:rPr>
              <a:t>дошкольных образовательных организаций</a:t>
            </a:r>
            <a:r>
              <a:rPr lang="ru-RU" sz="1600" dirty="0" smtClean="0">
                <a:solidFill>
                  <a:schemeClr val="tx1"/>
                </a:solidFill>
                <a:latin typeface="Verdana"/>
                <a:cs typeface="Verdana"/>
              </a:rPr>
              <a:t> энтеробиозом составляет 33,7%, </a:t>
            </a:r>
            <a:r>
              <a:rPr lang="ru-RU" sz="1600" b="1" dirty="0" smtClean="0">
                <a:solidFill>
                  <a:schemeClr val="tx1"/>
                </a:solidFill>
                <a:latin typeface="Verdana"/>
                <a:cs typeface="Verdana"/>
              </a:rPr>
              <a:t>школ</a:t>
            </a:r>
            <a:r>
              <a:rPr lang="ru-RU" sz="1600" dirty="0" smtClean="0">
                <a:solidFill>
                  <a:schemeClr val="tx1"/>
                </a:solidFill>
                <a:latin typeface="Verdana"/>
                <a:cs typeface="Verdana"/>
              </a:rPr>
              <a:t> – 37,7%.</a:t>
            </a:r>
            <a:endParaRPr sz="16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437" cy="8983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9200" y="148132"/>
            <a:ext cx="5012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Федеральное бюджетное </a:t>
            </a:r>
            <a:b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учреждение здравоохранения </a:t>
            </a:r>
            <a:b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 smtClean="0">
                <a:solidFill>
                  <a:srgbClr val="1CAFF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«Центр гигиены и эпидемиологии в Свердловской области»</a:t>
            </a:r>
            <a:endParaRPr lang="ru-RU" sz="1200" dirty="0">
              <a:solidFill>
                <a:srgbClr val="1CAFF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17052"/>
            <a:ext cx="3733800" cy="369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0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" y="6172200"/>
            <a:ext cx="12192000" cy="692212"/>
          </a:xfrm>
          <a:custGeom>
            <a:avLst/>
            <a:gdLst/>
            <a:ahLst/>
            <a:cxnLst/>
            <a:rect l="l" t="t" r="r" b="b"/>
            <a:pathLst>
              <a:path w="2793365" h="6858000">
                <a:moveTo>
                  <a:pt x="2792836" y="0"/>
                </a:moveTo>
                <a:lnTo>
                  <a:pt x="0" y="0"/>
                </a:lnTo>
                <a:lnTo>
                  <a:pt x="0" y="6857998"/>
                </a:lnTo>
                <a:lnTo>
                  <a:pt x="2792836" y="6857998"/>
                </a:lnTo>
                <a:lnTo>
                  <a:pt x="2792836" y="0"/>
                </a:lnTo>
                <a:close/>
              </a:path>
            </a:pathLst>
          </a:custGeom>
          <a:solidFill>
            <a:srgbClr val="1CAFF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3238500" y="1052968"/>
            <a:ext cx="571499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Verdana"/>
                <a:cs typeface="Verdana"/>
              </a:rPr>
              <a:t>Энтеробиоз и </a:t>
            </a:r>
            <a:r>
              <a:rPr lang="ru-RU" sz="1600" b="1" dirty="0" err="1" smtClean="0">
                <a:solidFill>
                  <a:schemeClr val="tx1"/>
                </a:solidFill>
                <a:latin typeface="Verdana"/>
                <a:cs typeface="Verdana"/>
              </a:rPr>
              <a:t>гименолепидоз</a:t>
            </a:r>
            <a:endParaRPr sz="1600" b="1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437" cy="8983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9200" y="148132"/>
            <a:ext cx="5012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Федеральное бюджетное </a:t>
            </a:r>
            <a:b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учреждение здравоохранения </a:t>
            </a:r>
            <a:b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 smtClean="0">
                <a:solidFill>
                  <a:srgbClr val="1CAFF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«Центр гигиены и эпидемиологии в Свердловской области»</a:t>
            </a:r>
            <a:endParaRPr lang="ru-RU" sz="1200" dirty="0">
              <a:solidFill>
                <a:srgbClr val="1CAFF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856" y="1577190"/>
            <a:ext cx="112562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0" i="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Группа контагиозных антропонозных гельминтозов. Возбудителем энтеробиоза является </a:t>
            </a:r>
            <a:r>
              <a:rPr lang="ru-RU" sz="1600" b="0" i="1" dirty="0" err="1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Enterobius</a:t>
            </a:r>
            <a:r>
              <a:rPr lang="ru-RU" sz="1600" b="0" i="1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b="0" i="1" dirty="0" err="1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vermicularis</a:t>
            </a:r>
            <a:r>
              <a:rPr lang="ru-RU" sz="1600" b="0" i="1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1600" dirty="0" err="1" smtClean="0"/>
              <a:t>гименолепидоза</a:t>
            </a:r>
            <a:r>
              <a:rPr lang="ru-RU" sz="1600" dirty="0" smtClean="0"/>
              <a:t> </a:t>
            </a:r>
            <a:r>
              <a:rPr lang="ru-RU" sz="1600" dirty="0"/>
              <a:t>- </a:t>
            </a:r>
            <a:r>
              <a:rPr lang="en-US" sz="1600" i="1" dirty="0" err="1"/>
              <a:t>Hymenolepis</a:t>
            </a:r>
            <a:r>
              <a:rPr lang="en-US" sz="1600" i="1" dirty="0"/>
              <a:t> nana</a:t>
            </a:r>
            <a:r>
              <a:rPr lang="en-US" sz="1600" dirty="0" smtClean="0"/>
              <a:t>.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Основной источник заражения - </a:t>
            </a:r>
            <a:r>
              <a:rPr lang="ru-RU" sz="1600" b="1" dirty="0" err="1" smtClean="0">
                <a:solidFill>
                  <a:schemeClr val="tx1"/>
                </a:solidFill>
              </a:rPr>
              <a:t>инвазированный</a:t>
            </a:r>
            <a:r>
              <a:rPr lang="ru-RU" sz="1600" b="1" dirty="0" smtClean="0">
                <a:solidFill>
                  <a:schemeClr val="tx1"/>
                </a:solidFill>
              </a:rPr>
              <a:t> человек</a:t>
            </a: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Заражение здорового человека происходит при заглатывании яиц гельминтов</a:t>
            </a: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Факторы передачи: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руки, обсемененные яйцами гельминтов,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предметы обихода,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игрушки,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продукты питания,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объекты окружающей среды (почва, вода). </a:t>
            </a: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В качестве механического переносчика могут играть роль мухи и тараканы. </a:t>
            </a:r>
            <a:r>
              <a:rPr lang="ru-RU" sz="1600" baseline="30000" dirty="0" smtClean="0">
                <a:solidFill>
                  <a:schemeClr val="tx1"/>
                </a:solidFill>
              </a:rPr>
              <a:t>1</a:t>
            </a:r>
            <a:endParaRPr lang="ru-RU" sz="1600" baseline="30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1070" y="6124214"/>
            <a:ext cx="3384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aseline="30000" dirty="0" smtClean="0"/>
              <a:t>__________________</a:t>
            </a:r>
          </a:p>
          <a:p>
            <a:r>
              <a:rPr lang="ru-RU" baseline="30000" dirty="0" smtClean="0"/>
              <a:t>1. Пункт 3340 главы </a:t>
            </a:r>
            <a:r>
              <a:rPr lang="en-US" baseline="30000" dirty="0" smtClean="0"/>
              <a:t>XLIII </a:t>
            </a:r>
            <a:r>
              <a:rPr lang="ru-RU" baseline="30000" dirty="0" smtClean="0"/>
              <a:t>СанПиН 3.3686-21.</a:t>
            </a:r>
            <a:endParaRPr lang="ru-RU" baseline="30000" dirty="0"/>
          </a:p>
        </p:txBody>
      </p:sp>
    </p:spTree>
    <p:extLst>
      <p:ext uri="{BB962C8B-B14F-4D97-AF65-F5344CB8AC3E}">
        <p14:creationId xmlns:p14="http://schemas.microsoft.com/office/powerpoint/2010/main" val="27124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" y="6172200"/>
            <a:ext cx="12192000" cy="692212"/>
          </a:xfrm>
          <a:custGeom>
            <a:avLst/>
            <a:gdLst/>
            <a:ahLst/>
            <a:cxnLst/>
            <a:rect l="l" t="t" r="r" b="b"/>
            <a:pathLst>
              <a:path w="2793365" h="6858000">
                <a:moveTo>
                  <a:pt x="2792836" y="0"/>
                </a:moveTo>
                <a:lnTo>
                  <a:pt x="0" y="0"/>
                </a:lnTo>
                <a:lnTo>
                  <a:pt x="0" y="6857998"/>
                </a:lnTo>
                <a:lnTo>
                  <a:pt x="2792836" y="6857998"/>
                </a:lnTo>
                <a:lnTo>
                  <a:pt x="2792836" y="0"/>
                </a:lnTo>
                <a:close/>
              </a:path>
            </a:pathLst>
          </a:custGeom>
          <a:solidFill>
            <a:srgbClr val="1CAFF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3238500" y="1052968"/>
            <a:ext cx="57149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Verdana"/>
                <a:cs typeface="Verdana"/>
              </a:rPr>
              <a:t>Характерные </a:t>
            </a:r>
            <a:r>
              <a:rPr lang="ru-RU" sz="1600" b="1" dirty="0">
                <a:solidFill>
                  <a:schemeClr val="tx1"/>
                </a:solidFill>
                <a:latin typeface="Verdana"/>
                <a:cs typeface="Verdana"/>
              </a:rPr>
              <a:t>с</a:t>
            </a:r>
            <a:r>
              <a:rPr lang="ru-RU" sz="1600" b="1" dirty="0" smtClean="0">
                <a:solidFill>
                  <a:schemeClr val="tx1"/>
                </a:solidFill>
                <a:latin typeface="Verdana"/>
                <a:cs typeface="Verdana"/>
              </a:rPr>
              <a:t>имптомы при заболевании энтеробиозом и </a:t>
            </a:r>
            <a:r>
              <a:rPr lang="ru-RU" sz="1600" b="1" dirty="0" err="1" smtClean="0">
                <a:solidFill>
                  <a:schemeClr val="tx1"/>
                </a:solidFill>
                <a:latin typeface="Verdana"/>
                <a:cs typeface="Verdana"/>
              </a:rPr>
              <a:t>гименолепидозом</a:t>
            </a:r>
            <a:endParaRPr sz="1600" b="1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437" cy="8983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9200" y="148132"/>
            <a:ext cx="5012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Федеральное бюджетное </a:t>
            </a:r>
            <a:b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учреждение здравоохранения </a:t>
            </a:r>
            <a:b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 smtClean="0">
                <a:solidFill>
                  <a:srgbClr val="1CAFF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«Центр гигиены и эпидемиологии в Свердловской области»</a:t>
            </a:r>
            <a:endParaRPr lang="ru-RU" sz="1200" dirty="0">
              <a:solidFill>
                <a:srgbClr val="1CAFF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40897"/>
            <a:ext cx="6237745" cy="4688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Дети наиболее сильно испытывают на себе весь комплекс симптомов паразитирования остриц.</a:t>
            </a:r>
          </a:p>
          <a:p>
            <a:pPr algn="just"/>
            <a:r>
              <a:rPr lang="ru-RU" sz="1600" dirty="0"/>
              <a:t>Начальные симптомы чаще всего включают в себя </a:t>
            </a:r>
            <a:r>
              <a:rPr lang="ru-RU" sz="1600" dirty="0" err="1"/>
              <a:t>перианальный</a:t>
            </a:r>
            <a:r>
              <a:rPr lang="ru-RU" sz="1600" dirty="0"/>
              <a:t> </a:t>
            </a:r>
            <a:r>
              <a:rPr lang="ru-RU" sz="1600" dirty="0" smtClean="0"/>
              <a:t>зуд – характерно для энтеробиоза, </a:t>
            </a:r>
            <a:r>
              <a:rPr lang="ru-RU" sz="1600" dirty="0"/>
              <a:t>преимущественно в вечернее и ночное </a:t>
            </a:r>
            <a:r>
              <a:rPr lang="ru-RU" sz="1600" dirty="0" smtClean="0"/>
              <a:t>время.</a:t>
            </a:r>
          </a:p>
          <a:p>
            <a:pPr algn="just"/>
            <a:r>
              <a:rPr lang="ru-RU" sz="1600" dirty="0"/>
              <a:t>Частый зуд и раздражение приводит к нарушению </a:t>
            </a:r>
            <a:r>
              <a:rPr lang="ru-RU" sz="1600" dirty="0" smtClean="0"/>
              <a:t>сна, дети </a:t>
            </a:r>
            <a:r>
              <a:rPr lang="ru-RU" sz="1600" dirty="0"/>
              <a:t>становятся нервными, плаксивыми, снижается аппетит, ухудшается познавательная активность, возможно </a:t>
            </a:r>
            <a:r>
              <a:rPr lang="ru-RU" sz="1600" dirty="0" smtClean="0"/>
              <a:t>недержание мочи.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Нередко наблюдаются симптомы расстройства пищеварения: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дискомфорт в животе;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повышенное газообразование;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запоры</a:t>
            </a:r>
            <a:r>
              <a:rPr lang="ru-RU" sz="1600" dirty="0"/>
              <a:t>, кашицеобразный стул со </a:t>
            </a:r>
            <a:r>
              <a:rPr lang="ru-RU" sz="1600" dirty="0" smtClean="0"/>
              <a:t>слизью.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/>
          </a:p>
          <a:p>
            <a:pPr algn="just"/>
            <a:r>
              <a:rPr lang="ru-RU" sz="1600" kern="1200" dirty="0">
                <a:solidFill>
                  <a:schemeClr val="tx1"/>
                </a:solidFill>
              </a:rPr>
              <a:t>У взрослых течение болезни обычно более мягкое, часто протекает совершенно бессимптомно.</a:t>
            </a:r>
          </a:p>
          <a:p>
            <a:pPr algn="just"/>
            <a:endParaRPr lang="ru-RU" sz="1600" dirty="0"/>
          </a:p>
          <a:p>
            <a:endParaRPr lang="ru-RU" sz="1600" baseline="30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879036"/>
            <a:ext cx="4097899" cy="379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" y="6172200"/>
            <a:ext cx="12192000" cy="692212"/>
          </a:xfrm>
          <a:custGeom>
            <a:avLst/>
            <a:gdLst/>
            <a:ahLst/>
            <a:cxnLst/>
            <a:rect l="l" t="t" r="r" b="b"/>
            <a:pathLst>
              <a:path w="2793365" h="6858000">
                <a:moveTo>
                  <a:pt x="2792836" y="0"/>
                </a:moveTo>
                <a:lnTo>
                  <a:pt x="0" y="0"/>
                </a:lnTo>
                <a:lnTo>
                  <a:pt x="0" y="6857998"/>
                </a:lnTo>
                <a:lnTo>
                  <a:pt x="2792836" y="6857998"/>
                </a:lnTo>
                <a:lnTo>
                  <a:pt x="2792836" y="0"/>
                </a:lnTo>
                <a:close/>
              </a:path>
            </a:pathLst>
          </a:custGeom>
          <a:solidFill>
            <a:srgbClr val="1CAFF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437" cy="8983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9200" y="148132"/>
            <a:ext cx="5012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Федеральное бюджетное </a:t>
            </a:r>
            <a:b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учреждение здравоохранения </a:t>
            </a:r>
            <a:b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 smtClean="0">
                <a:solidFill>
                  <a:srgbClr val="1CAFF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«Центр гигиены и эпидемиологии в Свердловской области»</a:t>
            </a:r>
            <a:endParaRPr lang="ru-RU" sz="1200" dirty="0">
              <a:solidFill>
                <a:srgbClr val="1CAFF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857" y="816423"/>
            <a:ext cx="11256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На предметах обихода, в том числе игрушках, постельных принадлежностях, ковровых покрытиях и других, возбудитель энтеробиоза сохраняет жизнеспособность </a:t>
            </a:r>
            <a:r>
              <a:rPr lang="ru-RU" sz="1600" b="1" dirty="0"/>
              <a:t>до 21 дня,</a:t>
            </a:r>
            <a:r>
              <a:rPr lang="ru-RU" sz="1600" dirty="0"/>
              <a:t> </a:t>
            </a:r>
            <a:r>
              <a:rPr lang="ru-RU" sz="1600" dirty="0" smtClean="0"/>
              <a:t>на </a:t>
            </a:r>
            <a:r>
              <a:rPr lang="ru-RU" sz="1600" dirty="0"/>
              <a:t>объектах окружающей среды - </a:t>
            </a:r>
            <a:r>
              <a:rPr lang="ru-RU" sz="1600" b="1" dirty="0" smtClean="0"/>
              <a:t>до </a:t>
            </a:r>
            <a:r>
              <a:rPr lang="ru-RU" sz="1600" b="1" dirty="0"/>
              <a:t>14 дней, </a:t>
            </a:r>
            <a:r>
              <a:rPr lang="ru-RU" sz="1600" dirty="0"/>
              <a:t>в водопроводной и сточной воде - </a:t>
            </a:r>
            <a:r>
              <a:rPr lang="ru-RU" sz="1600" b="1" dirty="0"/>
              <a:t>до 7 календарных </a:t>
            </a:r>
            <a:r>
              <a:rPr lang="ru-RU" sz="1600" b="1" dirty="0" smtClean="0"/>
              <a:t>дней. </a:t>
            </a:r>
          </a:p>
          <a:p>
            <a:pPr algn="just"/>
            <a:r>
              <a:rPr lang="ru-RU" sz="1600" dirty="0"/>
              <a:t>Яйца возбудителя </a:t>
            </a:r>
            <a:r>
              <a:rPr lang="ru-RU" sz="1600" dirty="0" err="1"/>
              <a:t>гименолепидоза</a:t>
            </a:r>
            <a:r>
              <a:rPr lang="ru-RU" sz="1600" dirty="0"/>
              <a:t> сохраняют жизнеспособность на предметах обихода 60-70 часов, в воде до 1 месяца, 3 часа на зелени и овощах. </a:t>
            </a:r>
            <a:r>
              <a:rPr lang="ru-RU" sz="1600" baseline="30000" dirty="0" smtClean="0"/>
              <a:t>2</a:t>
            </a:r>
            <a:endParaRPr lang="ru-RU" sz="1600" baseline="30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857" y="6172200"/>
            <a:ext cx="3384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aseline="30000" dirty="0" smtClean="0"/>
              <a:t>__________________</a:t>
            </a:r>
          </a:p>
          <a:p>
            <a:r>
              <a:rPr lang="ru-RU" baseline="30000" dirty="0"/>
              <a:t>2</a:t>
            </a:r>
            <a:r>
              <a:rPr lang="ru-RU" baseline="30000" dirty="0" smtClean="0"/>
              <a:t>. Пункт 3340 главы </a:t>
            </a:r>
            <a:r>
              <a:rPr lang="en-US" baseline="30000" dirty="0" smtClean="0"/>
              <a:t>XLIII </a:t>
            </a:r>
            <a:r>
              <a:rPr lang="ru-RU" baseline="30000" dirty="0" smtClean="0"/>
              <a:t>СанПиН 3.3686-21.</a:t>
            </a:r>
            <a:endParaRPr lang="ru-RU" baseline="30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2196708"/>
            <a:ext cx="3886200" cy="3593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179265"/>
            <a:ext cx="3926253" cy="362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" y="6172200"/>
            <a:ext cx="12192000" cy="692212"/>
          </a:xfrm>
          <a:custGeom>
            <a:avLst/>
            <a:gdLst/>
            <a:ahLst/>
            <a:cxnLst/>
            <a:rect l="l" t="t" r="r" b="b"/>
            <a:pathLst>
              <a:path w="2793365" h="6858000">
                <a:moveTo>
                  <a:pt x="2792836" y="0"/>
                </a:moveTo>
                <a:lnTo>
                  <a:pt x="0" y="0"/>
                </a:lnTo>
                <a:lnTo>
                  <a:pt x="0" y="6857998"/>
                </a:lnTo>
                <a:lnTo>
                  <a:pt x="2792836" y="6857998"/>
                </a:lnTo>
                <a:lnTo>
                  <a:pt x="2792836" y="0"/>
                </a:lnTo>
                <a:close/>
              </a:path>
            </a:pathLst>
          </a:custGeom>
          <a:solidFill>
            <a:srgbClr val="1CAFF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437" cy="8983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9200" y="148132"/>
            <a:ext cx="5012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Федеральное бюджетное </a:t>
            </a:r>
            <a:b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учреждение здравоохранения </a:t>
            </a:r>
            <a:b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 smtClean="0">
                <a:solidFill>
                  <a:srgbClr val="1CAFF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«Центр гигиены и эпидемиологии в Свердловской области»</a:t>
            </a:r>
            <a:endParaRPr lang="ru-RU" sz="1200" dirty="0">
              <a:solidFill>
                <a:srgbClr val="1CAFF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0330" y="834513"/>
            <a:ext cx="2924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/>
              <a:t>Бластоцистоз</a:t>
            </a:r>
            <a:r>
              <a:rPr lang="ru-RU" sz="1600" b="1" dirty="0" smtClean="0"/>
              <a:t> и </a:t>
            </a:r>
            <a:r>
              <a:rPr lang="ru-RU" sz="1600" b="1" dirty="0" err="1" smtClean="0"/>
              <a:t>лямблиоз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1590436"/>
            <a:ext cx="6248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Бластоцистоз</a:t>
            </a:r>
            <a:r>
              <a:rPr lang="ru-RU" sz="1600" dirty="0" smtClean="0"/>
              <a:t> - заболевание </a:t>
            </a:r>
            <a:r>
              <a:rPr lang="ru-RU" sz="1600" dirty="0"/>
              <a:t>человека, вызываемое простейшим одноклеточным микроорганизмом </a:t>
            </a:r>
            <a:r>
              <a:rPr lang="ru-RU" sz="1600" dirty="0" err="1" smtClean="0"/>
              <a:t>Blastocystis</a:t>
            </a:r>
            <a:r>
              <a:rPr lang="ru-RU" sz="1600" dirty="0"/>
              <a:t>,</a:t>
            </a:r>
            <a:r>
              <a:rPr lang="ru-RU" sz="1600" dirty="0" smtClean="0"/>
              <a:t> </a:t>
            </a:r>
            <a:r>
              <a:rPr lang="ru-RU" sz="1600" dirty="0"/>
              <a:t>который колонизирует желудочно-кишечный тракт и при определённых условиях </a:t>
            </a:r>
            <a:r>
              <a:rPr lang="ru-RU" sz="1600" dirty="0" smtClean="0"/>
              <a:t>вызывает запор </a:t>
            </a:r>
            <a:r>
              <a:rPr lang="ru-RU" sz="1600" dirty="0"/>
              <a:t>или </a:t>
            </a:r>
            <a:r>
              <a:rPr lang="ru-RU" sz="1600" dirty="0" smtClean="0"/>
              <a:t>диарею, </a:t>
            </a:r>
            <a:r>
              <a:rPr lang="ru-RU" sz="1600" dirty="0"/>
              <a:t>дискомфорт и боли в </a:t>
            </a:r>
            <a:r>
              <a:rPr lang="ru-RU" sz="1600" dirty="0" smtClean="0"/>
              <a:t>животе, необъяснимые </a:t>
            </a:r>
            <a:r>
              <a:rPr lang="ru-RU" sz="1600" dirty="0"/>
              <a:t>высыпания на </a:t>
            </a:r>
            <a:r>
              <a:rPr lang="ru-RU" sz="1600" dirty="0" smtClean="0"/>
              <a:t>коже.</a:t>
            </a:r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err="1" smtClean="0"/>
              <a:t>Лямблиоз</a:t>
            </a:r>
            <a:r>
              <a:rPr lang="ru-RU" sz="1600" dirty="0" smtClean="0"/>
              <a:t> - заболевание человека, вызываемое кишечными простейшими </a:t>
            </a:r>
            <a:r>
              <a:rPr lang="ru-RU" sz="1600" i="1" dirty="0" err="1" smtClean="0"/>
              <a:t>Lamblia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intestinalis</a:t>
            </a:r>
            <a:r>
              <a:rPr lang="ru-RU" sz="1600" dirty="0" smtClean="0"/>
              <a:t>. Источник заражения – человек. Симптомами лямблиоза могут быть боли в животе, тошнота, иногда рвота, метеоризм, жидкий стул. Наблюдается болезненность живота и вздутие, может быть урчание в кишечнике. Однако </a:t>
            </a:r>
            <a:r>
              <a:rPr lang="ru-RU" sz="1600" dirty="0"/>
              <a:t>в большинстве случаев </a:t>
            </a:r>
            <a:r>
              <a:rPr lang="ru-RU" sz="1600" dirty="0" err="1"/>
              <a:t>лямблиоз</a:t>
            </a:r>
            <a:r>
              <a:rPr lang="ru-RU" sz="1600" dirty="0"/>
              <a:t> протекает без </a:t>
            </a:r>
            <a:r>
              <a:rPr lang="ru-RU" sz="1600" dirty="0" smtClean="0"/>
              <a:t>симптомов.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19330"/>
            <a:ext cx="4513479" cy="4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0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" y="6172200"/>
            <a:ext cx="12192000" cy="692212"/>
          </a:xfrm>
          <a:custGeom>
            <a:avLst/>
            <a:gdLst/>
            <a:ahLst/>
            <a:cxnLst/>
            <a:rect l="l" t="t" r="r" b="b"/>
            <a:pathLst>
              <a:path w="2793365" h="6858000">
                <a:moveTo>
                  <a:pt x="2792836" y="0"/>
                </a:moveTo>
                <a:lnTo>
                  <a:pt x="0" y="0"/>
                </a:lnTo>
                <a:lnTo>
                  <a:pt x="0" y="6857998"/>
                </a:lnTo>
                <a:lnTo>
                  <a:pt x="2792836" y="6857998"/>
                </a:lnTo>
                <a:lnTo>
                  <a:pt x="2792836" y="0"/>
                </a:lnTo>
                <a:close/>
              </a:path>
            </a:pathLst>
          </a:custGeom>
          <a:solidFill>
            <a:srgbClr val="1CAFF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437" cy="8983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9200" y="148132"/>
            <a:ext cx="5012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Федеральное бюджетное </a:t>
            </a:r>
            <a:b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учреждение здравоохранения </a:t>
            </a:r>
            <a:b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 smtClean="0">
                <a:solidFill>
                  <a:srgbClr val="1CAFF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«Центр гигиены и эпидемиологии в Свердловской области»</a:t>
            </a:r>
            <a:endParaRPr lang="ru-RU" sz="1200" dirty="0">
              <a:solidFill>
                <a:srgbClr val="1CAFF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9660" y="1795690"/>
            <a:ext cx="5791200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Паразиты проникают в организм посредством фекально-орального механизма через загрязнённую воду, заражённую пищу и при несоблюдении правил гигиены, возможно распространение насекомыми, например мухами и тараканами.</a:t>
            </a:r>
            <a:r>
              <a:rPr lang="ru-RU" sz="1600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Попадая во внешнюю среду, они формируют </a:t>
            </a:r>
            <a:r>
              <a:rPr lang="ru-RU" sz="1600" b="0" i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цистные</a:t>
            </a:r>
            <a:r>
              <a:rPr lang="ru-RU" sz="1600" b="0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формы, способные сохранять жизнеспособность в течение </a:t>
            </a:r>
            <a:r>
              <a:rPr lang="ru-RU" sz="1600" b="1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нескольких недель, а иногда и нескольких месяцев.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Группами </a:t>
            </a:r>
            <a:r>
              <a:rPr lang="ru-RU" sz="1600" dirty="0"/>
              <a:t>риска заражения являются </a:t>
            </a:r>
            <a:r>
              <a:rPr lang="ru-RU" sz="1600" b="1" dirty="0"/>
              <a:t>дети младшего дошкольного и школьного возраста</a:t>
            </a:r>
            <a:r>
              <a:rPr lang="ru-RU" sz="1600" dirty="0"/>
              <a:t>, а также </a:t>
            </a:r>
            <a:r>
              <a:rPr lang="ru-RU" sz="1600" dirty="0" smtClean="0"/>
              <a:t>лица, страдающие </a:t>
            </a:r>
            <a:r>
              <a:rPr lang="ru-RU" sz="1600" dirty="0" err="1"/>
              <a:t>иммунодефицитными</a:t>
            </a:r>
            <a:r>
              <a:rPr lang="ru-RU" sz="1600" dirty="0"/>
              <a:t> </a:t>
            </a:r>
            <a:r>
              <a:rPr lang="ru-RU" sz="1600" dirty="0" smtClean="0"/>
              <a:t>состояниями.</a:t>
            </a:r>
            <a:r>
              <a:rPr lang="ru-RU" sz="1600" baseline="30000" dirty="0"/>
              <a:t>3</a:t>
            </a:r>
            <a:endParaRPr lang="ru-RU" sz="1600" baseline="30000" dirty="0" smtClean="0"/>
          </a:p>
          <a:p>
            <a:endParaRPr lang="ru-RU" sz="1600" baseline="30000" dirty="0" smtClean="0"/>
          </a:p>
          <a:p>
            <a:pPr fontAlgn="base"/>
            <a:endParaRPr lang="ru-RU" sz="1600" baseline="30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81000" y="6174828"/>
            <a:ext cx="3384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aseline="30000" dirty="0" smtClean="0"/>
              <a:t>________________</a:t>
            </a:r>
          </a:p>
          <a:p>
            <a:r>
              <a:rPr lang="ru-RU" baseline="30000" dirty="0"/>
              <a:t>3</a:t>
            </a:r>
            <a:r>
              <a:rPr lang="ru-RU" baseline="30000" dirty="0" smtClean="0"/>
              <a:t>. Пункт 3359 главы </a:t>
            </a:r>
            <a:r>
              <a:rPr lang="en-US" baseline="30000" dirty="0" smtClean="0"/>
              <a:t>XLIII </a:t>
            </a:r>
            <a:r>
              <a:rPr lang="ru-RU" baseline="30000" dirty="0" smtClean="0"/>
              <a:t>СанПиН 3.3686-21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464032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4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" y="6172200"/>
            <a:ext cx="12192000" cy="692212"/>
          </a:xfrm>
          <a:custGeom>
            <a:avLst/>
            <a:gdLst/>
            <a:ahLst/>
            <a:cxnLst/>
            <a:rect l="l" t="t" r="r" b="b"/>
            <a:pathLst>
              <a:path w="2793365" h="6858000">
                <a:moveTo>
                  <a:pt x="2792836" y="0"/>
                </a:moveTo>
                <a:lnTo>
                  <a:pt x="0" y="0"/>
                </a:lnTo>
                <a:lnTo>
                  <a:pt x="0" y="6857998"/>
                </a:lnTo>
                <a:lnTo>
                  <a:pt x="2792836" y="6857998"/>
                </a:lnTo>
                <a:lnTo>
                  <a:pt x="2792836" y="0"/>
                </a:lnTo>
                <a:close/>
              </a:path>
            </a:pathLst>
          </a:custGeom>
          <a:solidFill>
            <a:srgbClr val="1CAFF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437" cy="8983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9200" y="148132"/>
            <a:ext cx="5012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Федеральное бюджетное </a:t>
            </a:r>
            <a:b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учреждение здравоохранения </a:t>
            </a:r>
            <a:b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 smtClean="0">
                <a:solidFill>
                  <a:srgbClr val="1CAFF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«Центр гигиены и эпидемиологии в Свердловской области»</a:t>
            </a:r>
            <a:endParaRPr lang="ru-RU" sz="1200" dirty="0">
              <a:solidFill>
                <a:srgbClr val="1CAFF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2514600"/>
            <a:ext cx="71628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endParaRPr lang="ru-RU" sz="1600" dirty="0" smtClean="0"/>
          </a:p>
          <a:p>
            <a:pPr fontAlgn="base"/>
            <a:endParaRPr lang="ru-RU" sz="1600" baseline="300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10" y="1627213"/>
            <a:ext cx="4256690" cy="39199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01194" y="1940597"/>
            <a:ext cx="6781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целях активного выявления и предупреждения распространения паразитарных болезней проводятся следующие мероприятия:</a:t>
            </a:r>
          </a:p>
          <a:p>
            <a:pPr algn="just"/>
            <a:endParaRPr lang="ru-RU" sz="16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</a:t>
            </a:r>
            <a:r>
              <a:rPr lang="ru-RU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лановые профилактические обследования должностных лиц и работников организаций, деятельность которых связана с производством, хранением, транспортировкой и реализацией пищевых продуктов и питьевой воды, воспитанием и обучением детей, коммунальным и бытовым обслуживанием населения</a:t>
            </a:r>
          </a:p>
          <a:p>
            <a:pPr algn="just"/>
            <a:endParaRPr lang="ru-RU" sz="16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71463" indent="-271463" algn="just"/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 мероприятия по осуществлению производственного контроля</a:t>
            </a:r>
          </a:p>
          <a:p>
            <a:pPr marL="271463" indent="-271463" algn="just">
              <a:buFont typeface="Arial" panose="020B0604020202020204" pitchFamily="34" charset="0"/>
              <a:buChar char="•"/>
            </a:pPr>
            <a:endParaRPr lang="ru-RU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71463" indent="-271463" algn="just"/>
            <a:r>
              <a:rPr lang="ru-RU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мероприятия по гигиеническому воспитанию и обучению населения</a:t>
            </a:r>
            <a:endParaRPr lang="ru-RU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3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" y="6172200"/>
            <a:ext cx="12192000" cy="692212"/>
          </a:xfrm>
          <a:custGeom>
            <a:avLst/>
            <a:gdLst/>
            <a:ahLst/>
            <a:cxnLst/>
            <a:rect l="l" t="t" r="r" b="b"/>
            <a:pathLst>
              <a:path w="2793365" h="6858000">
                <a:moveTo>
                  <a:pt x="2792836" y="0"/>
                </a:moveTo>
                <a:lnTo>
                  <a:pt x="0" y="0"/>
                </a:lnTo>
                <a:lnTo>
                  <a:pt x="0" y="6857998"/>
                </a:lnTo>
                <a:lnTo>
                  <a:pt x="2792836" y="6857998"/>
                </a:lnTo>
                <a:lnTo>
                  <a:pt x="2792836" y="0"/>
                </a:lnTo>
                <a:close/>
              </a:path>
            </a:pathLst>
          </a:custGeom>
          <a:solidFill>
            <a:srgbClr val="1CAFF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437" cy="8983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9200" y="148132"/>
            <a:ext cx="5012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Федеральное бюджетное </a:t>
            </a:r>
            <a:b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учреждение здравоохранения </a:t>
            </a:r>
            <a:b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 smtClean="0">
                <a:solidFill>
                  <a:srgbClr val="1CAFF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«Центр гигиены и эпидемиологии в Свердловской области»</a:t>
            </a:r>
            <a:endParaRPr lang="ru-RU" sz="1200" dirty="0">
              <a:solidFill>
                <a:srgbClr val="1CAFF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2514600"/>
            <a:ext cx="71628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endParaRPr lang="ru-RU" sz="1600" dirty="0" smtClean="0"/>
          </a:p>
          <a:p>
            <a:pPr fontAlgn="base"/>
            <a:endParaRPr lang="ru-RU" sz="1600" baseline="30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41211" y="898334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Обследование персонала и детей образовательных организаций</a:t>
            </a:r>
            <a:endParaRPr lang="ru-RU" sz="16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013425"/>
              </p:ext>
            </p:extLst>
          </p:nvPr>
        </p:nvGraphicFramePr>
        <p:xfrm>
          <a:off x="898112" y="1524437"/>
          <a:ext cx="10667998" cy="4534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2844">
                  <a:extLst>
                    <a:ext uri="{9D8B030D-6E8A-4147-A177-3AD203B41FA5}">
                      <a16:colId xmlns:a16="http://schemas.microsoft.com/office/drawing/2014/main" val="1261084549"/>
                    </a:ext>
                  </a:extLst>
                </a:gridCol>
                <a:gridCol w="3152634">
                  <a:extLst>
                    <a:ext uri="{9D8B030D-6E8A-4147-A177-3AD203B41FA5}">
                      <a16:colId xmlns:a16="http://schemas.microsoft.com/office/drawing/2014/main" val="1969459253"/>
                    </a:ext>
                  </a:extLst>
                </a:gridCol>
                <a:gridCol w="2683722">
                  <a:extLst>
                    <a:ext uri="{9D8B030D-6E8A-4147-A177-3AD203B41FA5}">
                      <a16:colId xmlns:a16="http://schemas.microsoft.com/office/drawing/2014/main" val="1939229554"/>
                    </a:ext>
                  </a:extLst>
                </a:gridCol>
                <a:gridCol w="1828798">
                  <a:extLst>
                    <a:ext uri="{9D8B030D-6E8A-4147-A177-3AD203B41FA5}">
                      <a16:colId xmlns:a16="http://schemas.microsoft.com/office/drawing/2014/main" val="3899006957"/>
                    </a:ext>
                  </a:extLst>
                </a:gridCol>
              </a:tblGrid>
              <a:tr h="86001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Контингенты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Материал и 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Кратность профилактических</a:t>
                      </a:r>
                      <a:r>
                        <a:rPr lang="ru-RU" baseline="0" dirty="0" smtClean="0"/>
                        <a:t> исследований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597824"/>
                  </a:ext>
                </a:extLst>
              </a:tr>
              <a:tr h="344004">
                <a:tc gridSpan="4">
                  <a:txBody>
                    <a:bodyPr/>
                    <a:lstStyle/>
                    <a:p>
                      <a:pPr algn="ctr"/>
                      <a:r>
                        <a:rPr lang="ru-RU" b="1" u="sng" dirty="0" smtClean="0"/>
                        <a:t>Обследованию на энтеробиоз и </a:t>
                      </a:r>
                      <a:r>
                        <a:rPr lang="ru-RU" b="1" u="sng" dirty="0" err="1" smtClean="0"/>
                        <a:t>гименолепидоз</a:t>
                      </a:r>
                      <a:r>
                        <a:rPr lang="ru-RU" b="1" u="sng" dirty="0" smtClean="0"/>
                        <a:t> подлежат:</a:t>
                      </a:r>
                      <a:endParaRPr lang="ru-RU" b="1" u="sn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813826"/>
                  </a:ext>
                </a:extLst>
              </a:tr>
              <a:tr h="3254531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Дети</a:t>
                      </a:r>
                      <a:r>
                        <a:rPr lang="ru-RU" sz="1600" baseline="0" dirty="0" smtClean="0"/>
                        <a:t> дошкольных образовательных организаций и 1-4 классах общеобразовательных организаций</a:t>
                      </a:r>
                      <a:endParaRPr lang="ru-RU" sz="1600" dirty="0" smtClean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Обслуживающий</a:t>
                      </a:r>
                      <a:r>
                        <a:rPr lang="ru-RU" sz="1600" baseline="0" dirty="0" smtClean="0"/>
                        <a:t> персонал в дошкольных образовательных организациях </a:t>
                      </a:r>
                      <a:r>
                        <a:rPr lang="ru-RU" sz="1600" baseline="0" smtClean="0"/>
                        <a:t>и общеобразовательных </a:t>
                      </a:r>
                      <a:r>
                        <a:rPr lang="ru-RU" sz="1600" baseline="0" dirty="0" smtClean="0"/>
                        <a:t>организаций</a:t>
                      </a:r>
                      <a:endParaRPr lang="ru-RU" sz="1600" dirty="0" smtClean="0"/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dirty="0" smtClean="0"/>
                        <a:t>Профилактические после летнего периода (исследование фекалий и материала из </a:t>
                      </a:r>
                      <a:r>
                        <a:rPr lang="ru-RU" sz="1600" dirty="0" err="1" smtClean="0"/>
                        <a:t>перианальных</a:t>
                      </a:r>
                      <a:r>
                        <a:rPr lang="ru-RU" sz="1600" dirty="0" smtClean="0"/>
                        <a:t> складок)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  <a:p>
                      <a:pPr marL="285750" marR="0" lvl="0" indent="-28575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dirty="0" smtClean="0"/>
                        <a:t>Предварительные при поступлении на работу и при периодических медицинских осмотрах (исследование фекалий и материала из перианальных складок)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 раз в год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Яйца гельминтов</a:t>
                      </a:r>
                      <a:r>
                        <a:rPr lang="ru-RU" sz="1600" baseline="30000" dirty="0" smtClean="0"/>
                        <a:t>4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101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6213528"/>
            <a:ext cx="1173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aseline="30000" dirty="0" smtClean="0"/>
              <a:t>_____________</a:t>
            </a:r>
          </a:p>
          <a:p>
            <a:r>
              <a:rPr lang="ru-RU" baseline="30000" dirty="0" smtClean="0"/>
              <a:t>4. Пункты 3342, 3344-3345 </a:t>
            </a:r>
            <a:r>
              <a:rPr lang="ru-RU" baseline="30000" dirty="0" err="1" smtClean="0"/>
              <a:t>СаНПиН</a:t>
            </a:r>
            <a:r>
              <a:rPr lang="ru-RU" baseline="30000" dirty="0" smtClean="0"/>
              <a:t> </a:t>
            </a:r>
            <a:r>
              <a:rPr lang="ru-RU" baseline="30000" dirty="0" smtClean="0"/>
              <a:t>3.3686-21</a:t>
            </a:r>
          </a:p>
          <a:p>
            <a:r>
              <a:rPr lang="ru-RU" baseline="30000" dirty="0" smtClean="0"/>
              <a:t>п.25 Приложения №1</a:t>
            </a:r>
            <a:r>
              <a:rPr lang="ru-RU" dirty="0" smtClean="0"/>
              <a:t> </a:t>
            </a:r>
            <a:r>
              <a:rPr lang="ru-RU" baseline="30000" dirty="0" smtClean="0"/>
              <a:t>приказа</a:t>
            </a:r>
            <a:r>
              <a:rPr lang="ru-RU" dirty="0" smtClean="0"/>
              <a:t> </a:t>
            </a:r>
            <a:r>
              <a:rPr lang="ru-RU" baseline="30000" dirty="0" smtClean="0"/>
              <a:t>Министерства здравоохранения РФ от 28 января 2021 года N 29н</a:t>
            </a:r>
            <a:endParaRPr lang="ru-RU" baseline="30000" dirty="0"/>
          </a:p>
        </p:txBody>
      </p:sp>
    </p:spTree>
    <p:extLst>
      <p:ext uri="{BB962C8B-B14F-4D97-AF65-F5344CB8AC3E}">
        <p14:creationId xmlns:p14="http://schemas.microsoft.com/office/powerpoint/2010/main" val="304622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</TotalTime>
  <Words>1513</Words>
  <Application>Microsoft Office PowerPoint</Application>
  <PresentationFormat>Широкоэкранный</PresentationFormat>
  <Paragraphs>188</Paragraphs>
  <Slides>15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Саввиди Марина Александровна</dc:creator>
  <cp:lastModifiedBy>Борисова Надежда Юрьевна</cp:lastModifiedBy>
  <cp:revision>96</cp:revision>
  <dcterms:created xsi:type="dcterms:W3CDTF">2025-07-30T09:16:42Z</dcterms:created>
  <dcterms:modified xsi:type="dcterms:W3CDTF">2025-08-13T10:32:41Z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2021-03-03T00:00:00Z</vt:filetime>
  </property>
  <property fmtid="{D5CDD505-2E9C-101B-9397-08002B2CF9AE}" pid="3" name="Creator">
    <vt:lpwstr>PowerPoint</vt:lpwstr>
  </property>
  <property fmtid="{D5CDD505-2E9C-101B-9397-08002B2CF9AE}" pid="4" name="LastSaved">
    <vt:filetime>2025-07-30T00:00:00Z</vt:filetime>
  </property>
  <property fmtid="{D5CDD505-2E9C-101B-9397-08002B2CF9AE}" pid="5" name="Producer">
    <vt:lpwstr>Mac OS X 10.12.6 Quartz PDFContext</vt:lpwstr>
  </property>
</Properties>
</file>