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79" r:id="rId4"/>
    <p:sldId id="280" r:id="rId5"/>
    <p:sldId id="281" r:id="rId6"/>
    <p:sldId id="282" r:id="rId7"/>
    <p:sldId id="29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478AE-C111-43D2-9C6C-BE9BC43ABD5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5B6BE-D65B-4003-B718-1C37BE20C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535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Результаты учебной деятельности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540189"/>
              </p:ext>
            </p:extLst>
          </p:nvPr>
        </p:nvGraphicFramePr>
        <p:xfrm>
          <a:off x="457200" y="1600200"/>
          <a:ext cx="8258202" cy="4043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6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63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63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63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3896">
                <a:tc rowSpan="3"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Уч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.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Успеваемость (%)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Качество знаний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b="1" dirty="0" smtClean="0"/>
                        <a:t>По школе</a:t>
                      </a:r>
                      <a:endParaRPr lang="ru-RU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По ступеням обучения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3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</a:t>
                      </a:r>
                      <a:r>
                        <a:rPr lang="ru-RU" b="1" dirty="0" smtClean="0"/>
                        <a:t> ступень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II</a:t>
                      </a:r>
                      <a:r>
                        <a:rPr lang="ru-RU" b="1" dirty="0" smtClean="0"/>
                        <a:t> ступень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III</a:t>
                      </a:r>
                      <a:r>
                        <a:rPr lang="ru-RU" b="1" dirty="0" smtClean="0"/>
                        <a:t> ступень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389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2017-2018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94,7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44,9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60,6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33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40,5</a:t>
                      </a:r>
                      <a:endParaRPr lang="ru-RU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389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2018-2019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96,4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47,4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61,6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39,1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43,2</a:t>
                      </a:r>
                      <a:endParaRPr lang="ru-RU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389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2019-2020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98</a:t>
                      </a:r>
                      <a:r>
                        <a:rPr lang="ru-RU" sz="3600" b="1" dirty="0" smtClean="0"/>
                        <a:t>,</a:t>
                      </a:r>
                      <a:r>
                        <a:rPr lang="en-US" sz="3600" b="1" dirty="0" smtClean="0"/>
                        <a:t>8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46,9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60,1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36,4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60,9</a:t>
                      </a:r>
                      <a:endParaRPr lang="ru-RU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Количественные показатели итоговой аттестации за курс основной школы.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971014"/>
              </p:ext>
            </p:extLst>
          </p:nvPr>
        </p:nvGraphicFramePr>
        <p:xfrm>
          <a:off x="428598" y="1500174"/>
          <a:ext cx="8286804" cy="4357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1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1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11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65888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Уч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.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Кол-во выпускников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Успевающих на «4» и «5»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Допущенных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к ГИА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ГВЭ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Аттестат с отличием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27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2017-2018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65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16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64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4</a:t>
                      </a:r>
                      <a:endParaRPr lang="ru-RU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727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2018-2019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61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23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59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4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3</a:t>
                      </a:r>
                      <a:endParaRPr lang="ru-RU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727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2019-2020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63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</a:t>
                      </a:r>
                    </a:p>
                    <a:p>
                      <a:pPr algn="ctr"/>
                      <a:r>
                        <a:rPr lang="ru-RU" sz="1400" b="1" dirty="0" smtClean="0"/>
                        <a:t>Зайцев Иван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Количественные показатели итоговой аттестации за курс средней  школы</a:t>
            </a:r>
            <a:r>
              <a:rPr lang="ru-RU" b="1" dirty="0" smtClean="0"/>
              <a:t>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576478"/>
              </p:ext>
            </p:extLst>
          </p:nvPr>
        </p:nvGraphicFramePr>
        <p:xfrm>
          <a:off x="457200" y="1600200"/>
          <a:ext cx="8291262" cy="427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44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3398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Год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Кол-во классов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Кол-во выпускников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Успевающих на «4» и «5»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Допущенных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к ГИА/сдавших</a:t>
                      </a:r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Щадящий режим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Медалисты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1031">
                <a:tc>
                  <a:txBody>
                    <a:bodyPr/>
                    <a:lstStyle/>
                    <a:p>
                      <a:r>
                        <a:rPr lang="ru-RU" dirty="0" smtClean="0"/>
                        <a:t>2017-2018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17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10/(59%)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17(100%)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2(золото) 1(</a:t>
                      </a:r>
                      <a:r>
                        <a:rPr lang="ru-RU" sz="1600" b="1" dirty="0" smtClean="0"/>
                        <a:t>серебро</a:t>
                      </a:r>
                      <a:r>
                        <a:rPr lang="ru-RU" sz="1800" b="1" dirty="0" smtClean="0"/>
                        <a:t>)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1031">
                <a:tc>
                  <a:txBody>
                    <a:bodyPr/>
                    <a:lstStyle/>
                    <a:p>
                      <a:r>
                        <a:rPr lang="ru-RU" dirty="0" smtClean="0"/>
                        <a:t>2018-2019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19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10/(53%)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19 (100%)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2(золото) 1(</a:t>
                      </a:r>
                      <a:r>
                        <a:rPr lang="ru-RU" sz="1600" b="1" dirty="0" smtClean="0"/>
                        <a:t>серебро</a:t>
                      </a:r>
                      <a:r>
                        <a:rPr lang="ru-RU" sz="1800" b="1" dirty="0" smtClean="0"/>
                        <a:t>)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1031">
                <a:tc>
                  <a:txBody>
                    <a:bodyPr/>
                    <a:lstStyle/>
                    <a:p>
                      <a:r>
                        <a:rPr lang="ru-RU" dirty="0" smtClean="0"/>
                        <a:t>2019-2020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12/(50%)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24 (100%)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2(золото)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1(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серебро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Результаты государственной итоговой аттестации за курс средней  школы по русскому языку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8583350"/>
              </p:ext>
            </p:extLst>
          </p:nvPr>
        </p:nvGraphicFramePr>
        <p:xfrm>
          <a:off x="457200" y="1600200"/>
          <a:ext cx="8329643" cy="4702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9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9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9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9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99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5995"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Год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Сдавали экзамен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Миним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. балл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Кол-во набранных баллов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Средний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балл по школе/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</a:rPr>
                        <a:t>п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о России</a:t>
                      </a:r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1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Ниже </a:t>
                      </a:r>
                      <a:r>
                        <a:rPr lang="ru-RU" sz="2000" b="1" dirty="0" err="1" smtClean="0"/>
                        <a:t>миним</a:t>
                      </a:r>
                      <a:r>
                        <a:rPr lang="ru-RU" sz="2000" b="1" dirty="0" smtClean="0"/>
                        <a:t>.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70 и выше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Всего сдали</a:t>
                      </a:r>
                      <a:endParaRPr lang="ru-RU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891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2017-2018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17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24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17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70,7</a:t>
                      </a:r>
                      <a:endParaRPr lang="ru-RU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891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2018-2019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19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24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9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19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74,6/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69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891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2019-2020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24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73/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71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Результаты государственной итоговой аттестации за курс средней  школы по математике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332793"/>
              </p:ext>
            </p:extLst>
          </p:nvPr>
        </p:nvGraphicFramePr>
        <p:xfrm>
          <a:off x="457200" y="1600200"/>
          <a:ext cx="8258201" cy="4717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9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9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97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97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97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9341"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Год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Сдавали экзамен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Миним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. балл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Кол-во набранных баллов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Средний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балл по школе /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по России</a:t>
                      </a:r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81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Меньше </a:t>
                      </a:r>
                      <a:r>
                        <a:rPr lang="ru-RU" b="1" dirty="0" err="1" smtClean="0"/>
                        <a:t>миним</a:t>
                      </a:r>
                      <a:r>
                        <a:rPr lang="ru-RU" b="1" dirty="0" smtClean="0"/>
                        <a:t>.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70 и выше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Всего сдали</a:t>
                      </a:r>
                      <a:endParaRPr lang="ru-RU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81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2017-2018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12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27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12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54,6</a:t>
                      </a:r>
                      <a:endParaRPr lang="ru-RU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81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2018-2019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13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27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5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13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66,5/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57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81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2019-2020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60/ 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54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ru-RU" b="1" dirty="0"/>
              <a:t>Предметы по выбору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5635319"/>
              </p:ext>
            </p:extLst>
          </p:nvPr>
        </p:nvGraphicFramePr>
        <p:xfrm>
          <a:off x="457200" y="1600200"/>
          <a:ext cx="8229599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Сдавали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Миним</a:t>
                      </a:r>
                      <a:r>
                        <a:rPr lang="ru-RU" dirty="0" smtClean="0"/>
                        <a:t>. 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Ниже </a:t>
                      </a:r>
                      <a:r>
                        <a:rPr lang="ru-RU" dirty="0" err="1" smtClean="0"/>
                        <a:t>миним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70 и выше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сдали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 </a:t>
                      </a:r>
                      <a:r>
                        <a:rPr lang="ru-RU" dirty="0" smtClean="0"/>
                        <a:t>балл по школе /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по России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64/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54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Информатика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78/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61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Англ.язык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72/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71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Обществознание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42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62/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56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Химия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72/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54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69/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56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Биология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56/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51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 (БУ)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283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Высокобалльники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 i="1" u="sng" dirty="0" smtClean="0">
                <a:solidFill>
                  <a:srgbClr val="FF0000"/>
                </a:solidFill>
              </a:rPr>
              <a:t>Николаев Илья </a:t>
            </a:r>
            <a:r>
              <a:rPr lang="ru-RU" sz="2800" dirty="0" smtClean="0"/>
              <a:t>: русский язык-98 </a:t>
            </a:r>
            <a:r>
              <a:rPr lang="ru-RU" sz="2200" dirty="0" smtClean="0"/>
              <a:t>баллов</a:t>
            </a:r>
            <a:r>
              <a:rPr lang="ru-RU" sz="2800" dirty="0" smtClean="0"/>
              <a:t>, физика-91 </a:t>
            </a:r>
            <a:r>
              <a:rPr lang="ru-RU" sz="2200" dirty="0">
                <a:solidFill>
                  <a:prstClr val="black"/>
                </a:solidFill>
              </a:rPr>
              <a:t>балл</a:t>
            </a:r>
            <a:r>
              <a:rPr lang="ru-RU" sz="2800" dirty="0" smtClean="0"/>
              <a:t>,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математика </a:t>
            </a:r>
            <a:r>
              <a:rPr lang="ru-RU" sz="2800" dirty="0" smtClean="0"/>
              <a:t>- 82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, </a:t>
            </a:r>
            <a:r>
              <a:rPr lang="ru-RU" sz="2800" dirty="0" smtClean="0"/>
              <a:t>информатика -</a:t>
            </a:r>
            <a:r>
              <a:rPr lang="ru-RU" sz="2800" dirty="0" smtClean="0"/>
              <a:t>83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i="1" u="sng" dirty="0" smtClean="0">
                <a:solidFill>
                  <a:srgbClr val="FF0000"/>
                </a:solidFill>
              </a:rPr>
              <a:t>Макарова Маргарита</a:t>
            </a:r>
            <a:r>
              <a:rPr lang="ru-RU" sz="2800" dirty="0" smtClean="0"/>
              <a:t>: русский язык - 94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, </a:t>
            </a:r>
            <a:r>
              <a:rPr lang="ru-RU" sz="2800" dirty="0" smtClean="0"/>
              <a:t>математика </a:t>
            </a:r>
            <a:r>
              <a:rPr lang="ru-RU" sz="2800" dirty="0" smtClean="0"/>
              <a:t>- 84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, </a:t>
            </a:r>
            <a:r>
              <a:rPr lang="ru-RU" sz="2800" dirty="0" smtClean="0"/>
              <a:t>обществознание -</a:t>
            </a:r>
            <a:r>
              <a:rPr lang="ru-RU" sz="2800" dirty="0" smtClean="0"/>
              <a:t>74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i="1" u="sng" dirty="0" err="1" smtClean="0">
                <a:solidFill>
                  <a:srgbClr val="FF0000"/>
                </a:solidFill>
              </a:rPr>
              <a:t>Подковырина</a:t>
            </a:r>
            <a:r>
              <a:rPr lang="ru-RU" sz="2800" i="1" u="sng" dirty="0" smtClean="0">
                <a:solidFill>
                  <a:srgbClr val="FF0000"/>
                </a:solidFill>
              </a:rPr>
              <a:t> Дарья</a:t>
            </a:r>
            <a:r>
              <a:rPr lang="ru-RU" sz="2800" dirty="0" smtClean="0"/>
              <a:t>: русский </a:t>
            </a:r>
            <a:r>
              <a:rPr lang="ru-RU" sz="2800" dirty="0" smtClean="0"/>
              <a:t>язык - 89 </a:t>
            </a:r>
            <a:r>
              <a:rPr lang="ru-RU" sz="2200" dirty="0" smtClean="0">
                <a:solidFill>
                  <a:prstClr val="black"/>
                </a:solidFill>
              </a:rPr>
              <a:t>баллов</a:t>
            </a:r>
            <a:r>
              <a:rPr lang="ru-RU" sz="2800" dirty="0" smtClean="0"/>
              <a:t>, история - 88 </a:t>
            </a:r>
            <a:r>
              <a:rPr lang="ru-RU" sz="2200" dirty="0" smtClean="0">
                <a:solidFill>
                  <a:prstClr val="black"/>
                </a:solidFill>
              </a:rPr>
              <a:t>баллов</a:t>
            </a:r>
            <a:r>
              <a:rPr lang="ru-RU" sz="2800" dirty="0" smtClean="0"/>
              <a:t>, обществознание – 90 </a:t>
            </a:r>
            <a:r>
              <a:rPr lang="ru-RU" sz="2200" dirty="0" smtClean="0">
                <a:solidFill>
                  <a:prstClr val="black"/>
                </a:solidFill>
              </a:rPr>
              <a:t>баллов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i="1" u="sng" dirty="0" smtClean="0">
                <a:solidFill>
                  <a:srgbClr val="FF0000"/>
                </a:solidFill>
              </a:rPr>
              <a:t>Габдуллин Артём</a:t>
            </a:r>
            <a:r>
              <a:rPr lang="ru-RU" sz="2800" dirty="0" smtClean="0"/>
              <a:t>: русский </a:t>
            </a:r>
            <a:r>
              <a:rPr lang="ru-RU" sz="2800" dirty="0" smtClean="0"/>
              <a:t>язык – 87 </a:t>
            </a:r>
            <a:r>
              <a:rPr lang="ru-RU" sz="2200" dirty="0" smtClean="0">
                <a:solidFill>
                  <a:prstClr val="black"/>
                </a:solidFill>
              </a:rPr>
              <a:t>баллов</a:t>
            </a:r>
            <a:r>
              <a:rPr lang="ru-RU" sz="2800" dirty="0" smtClean="0"/>
              <a:t>, </a:t>
            </a:r>
            <a:r>
              <a:rPr lang="ru-RU" sz="2800" dirty="0" smtClean="0"/>
              <a:t>информатика -7</a:t>
            </a:r>
            <a:r>
              <a:rPr lang="en-US" sz="2800" dirty="0" smtClean="0"/>
              <a:t>3</a:t>
            </a:r>
            <a:r>
              <a:rPr lang="ru-RU" sz="2800" dirty="0" smtClean="0"/>
              <a:t>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, </a:t>
            </a:r>
            <a:r>
              <a:rPr lang="ru-RU" sz="2800" dirty="0" smtClean="0"/>
              <a:t>математика -</a:t>
            </a:r>
            <a:r>
              <a:rPr lang="ru-RU" sz="2800" dirty="0" smtClean="0"/>
              <a:t>70 </a:t>
            </a:r>
            <a:r>
              <a:rPr lang="ru-RU" sz="2200" dirty="0" smtClean="0">
                <a:solidFill>
                  <a:prstClr val="black"/>
                </a:solidFill>
              </a:rPr>
              <a:t>баллов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i="1" u="sng" dirty="0" err="1" smtClean="0">
                <a:solidFill>
                  <a:srgbClr val="FF0000"/>
                </a:solidFill>
              </a:rPr>
              <a:t>Дрягина</a:t>
            </a:r>
            <a:r>
              <a:rPr lang="ru-RU" sz="2800" i="1" u="sng" dirty="0" smtClean="0">
                <a:solidFill>
                  <a:srgbClr val="FF0000"/>
                </a:solidFill>
              </a:rPr>
              <a:t> Дарья: </a:t>
            </a:r>
            <a:r>
              <a:rPr lang="ru-RU" sz="2800" dirty="0" smtClean="0"/>
              <a:t>русский </a:t>
            </a:r>
            <a:r>
              <a:rPr lang="ru-RU" sz="2800" dirty="0" smtClean="0"/>
              <a:t>язык - 85 </a:t>
            </a:r>
            <a:r>
              <a:rPr lang="ru-RU" sz="2200" dirty="0" smtClean="0">
                <a:solidFill>
                  <a:prstClr val="black"/>
                </a:solidFill>
              </a:rPr>
              <a:t>баллов</a:t>
            </a:r>
            <a:r>
              <a:rPr lang="ru-RU" sz="2800" dirty="0" smtClean="0"/>
              <a:t>, </a:t>
            </a:r>
            <a:r>
              <a:rPr lang="ru-RU" sz="2800" dirty="0" smtClean="0"/>
              <a:t>история </a:t>
            </a:r>
            <a:r>
              <a:rPr lang="ru-RU" sz="2800" dirty="0" smtClean="0"/>
              <a:t>- 83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, </a:t>
            </a:r>
            <a:r>
              <a:rPr lang="ru-RU" sz="2800" dirty="0" smtClean="0"/>
              <a:t>англ. </a:t>
            </a:r>
            <a:r>
              <a:rPr lang="ru-RU" sz="2800" dirty="0" smtClean="0"/>
              <a:t>Язык - 83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i="1" u="sng" dirty="0">
                <a:solidFill>
                  <a:srgbClr val="FF0000"/>
                </a:solidFill>
              </a:rPr>
              <a:t>Борисова Екатерина</a:t>
            </a:r>
            <a:r>
              <a:rPr lang="ru-RU" sz="2800" dirty="0"/>
              <a:t>: русский </a:t>
            </a:r>
            <a:r>
              <a:rPr lang="ru-RU" sz="2800" dirty="0" smtClean="0"/>
              <a:t>язык - 78 </a:t>
            </a:r>
            <a:r>
              <a:rPr lang="ru-RU" sz="2200" dirty="0" smtClean="0">
                <a:solidFill>
                  <a:prstClr val="black"/>
                </a:solidFill>
              </a:rPr>
              <a:t>баллов</a:t>
            </a:r>
            <a:r>
              <a:rPr lang="ru-RU" sz="2800" dirty="0" smtClean="0"/>
              <a:t>, биология -74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, </a:t>
            </a:r>
            <a:r>
              <a:rPr lang="ru-RU" sz="2800" dirty="0"/>
              <a:t>химия -</a:t>
            </a:r>
            <a:r>
              <a:rPr lang="ru-RU" sz="2800" dirty="0" smtClean="0"/>
              <a:t>72 </a:t>
            </a:r>
            <a:r>
              <a:rPr lang="ru-RU" sz="2200" dirty="0" smtClean="0">
                <a:solidFill>
                  <a:prstClr val="black"/>
                </a:solidFill>
              </a:rPr>
              <a:t>балла</a:t>
            </a:r>
            <a:r>
              <a:rPr lang="ru-RU" sz="2800" dirty="0" smtClean="0"/>
              <a:t>.</a:t>
            </a:r>
            <a:endParaRPr lang="ru-RU" sz="2800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0734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3033</TotalTime>
  <Words>473</Words>
  <Application>Microsoft Office PowerPoint</Application>
  <PresentationFormat>Экран (4:3)</PresentationFormat>
  <Paragraphs>208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Результаты учебной деятельности</vt:lpstr>
      <vt:lpstr>Количественные показатели итоговой аттестации за курс основной школы.</vt:lpstr>
      <vt:lpstr>Количественные показатели итоговой аттестации за курс средней  школы.</vt:lpstr>
      <vt:lpstr>Результаты государственной итоговой аттестации за курс средней  школы по русскому языку</vt:lpstr>
      <vt:lpstr>Результаты государственной итоговой аттестации за курс средней  школы по математике</vt:lpstr>
      <vt:lpstr>Предметы по выбору</vt:lpstr>
      <vt:lpstr>Высокобалльники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деятельности МАОУ «СОШ №16» в 2018-2019 уч. году и перспективы работы школы на новый учебный год</dc:title>
  <dc:creator>николай карасев</dc:creator>
  <cp:lastModifiedBy>Пользователь Windows</cp:lastModifiedBy>
  <cp:revision>93</cp:revision>
  <dcterms:created xsi:type="dcterms:W3CDTF">2019-08-23T15:42:21Z</dcterms:created>
  <dcterms:modified xsi:type="dcterms:W3CDTF">2020-08-27T12:28:57Z</dcterms:modified>
</cp:coreProperties>
</file>